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5"/>
  </p:sldMasterIdLst>
  <p:notesMasterIdLst>
    <p:notesMasterId r:id="rId23"/>
  </p:notesMasterIdLst>
  <p:handoutMasterIdLst>
    <p:handoutMasterId r:id="rId24"/>
  </p:handoutMasterIdLst>
  <p:sldIdLst>
    <p:sldId id="414" r:id="rId6"/>
    <p:sldId id="386" r:id="rId7"/>
    <p:sldId id="379" r:id="rId8"/>
    <p:sldId id="417" r:id="rId9"/>
    <p:sldId id="507" r:id="rId10"/>
    <p:sldId id="418" r:id="rId11"/>
    <p:sldId id="419" r:id="rId12"/>
    <p:sldId id="415" r:id="rId13"/>
    <p:sldId id="421" r:id="rId14"/>
    <p:sldId id="408" r:id="rId15"/>
    <p:sldId id="383" r:id="rId16"/>
    <p:sldId id="422" r:id="rId17"/>
    <p:sldId id="317" r:id="rId18"/>
    <p:sldId id="381" r:id="rId19"/>
    <p:sldId id="420" r:id="rId20"/>
    <p:sldId id="506" r:id="rId21"/>
    <p:sldId id="40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Ortisi" initials="SO" lastIdx="5" clrIdx="0">
    <p:extLst>
      <p:ext uri="{19B8F6BF-5375-455C-9EA6-DF929625EA0E}">
        <p15:presenceInfo xmlns:p15="http://schemas.microsoft.com/office/powerpoint/2012/main" userId="S-1-5-21-3884324355-3804134607-205461460-1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DA2032"/>
    <a:srgbClr val="000000"/>
    <a:srgbClr val="0071A2"/>
    <a:srgbClr val="C9363A"/>
    <a:srgbClr val="49B9CB"/>
    <a:srgbClr val="00CCBE"/>
    <a:srgbClr val="0091CF"/>
    <a:srgbClr val="FF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86418" autoAdjust="0"/>
  </p:normalViewPr>
  <p:slideViewPr>
    <p:cSldViewPr showGuides="1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2172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4CC1A443-31D1-4B51-B333-0A86B3174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EA1AD2D6-1BEB-43F7-9B64-10D2723BB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7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C3B12-F090-488E-BDAA-522E2F7ECD2C}" type="datetime1">
              <a:rPr lang="en-US"/>
              <a:pPr/>
              <a:t>11/22/2023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D1F171-E486-411E-86D9-D284235C5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00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Call back to the 3 questions at the beginning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586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5562599"/>
            <a:ext cx="3876675" cy="105727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003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4175"/>
            <a:ext cx="8229600" cy="9144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>
                <a:solidFill>
                  <a:srgbClr val="003B71"/>
                </a:solidFill>
                <a:latin typeface="Avenir LT Std 55 Roman" pitchFamily="34" charset="0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302566" y="3182303"/>
            <a:ext cx="575119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1050354"/>
          </a:xfrm>
          <a:prstGeom prst="rect">
            <a:avLst/>
          </a:prstGeom>
          <a:solidFill>
            <a:srgbClr val="16B3C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826" y="866274"/>
            <a:ext cx="8300736" cy="417093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6" y="1395413"/>
            <a:ext cx="4216900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1"/>
          </p:nvPr>
        </p:nvSpPr>
        <p:spPr>
          <a:xfrm>
            <a:off x="4684295" y="1395413"/>
            <a:ext cx="4215384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1050354"/>
          </a:xfrm>
          <a:prstGeom prst="rect">
            <a:avLst/>
          </a:prstGeom>
          <a:solidFill>
            <a:srgbClr val="DA20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753978"/>
            <a:ext cx="8300736" cy="529389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0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3"/>
            <a:ext cx="8686800" cy="3200400"/>
          </a:xfrm>
          <a:prstGeom prst="rect">
            <a:avLst/>
          </a:prstGeom>
          <a:solidFill>
            <a:srgbClr val="DA20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125" y="1767487"/>
            <a:ext cx="8171542" cy="1669142"/>
          </a:xfrm>
          <a:prstGeom prst="rect">
            <a:avLst/>
          </a:prstGeom>
        </p:spPr>
        <p:txBody>
          <a:bodyPr lIns="182880" tIns="0" rIns="0" bIns="0">
            <a:normAutofit/>
          </a:bodyPr>
          <a:lstStyle>
            <a:lvl1pPr algn="l">
              <a:defRPr sz="44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Breaking Industry Trends Through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054" y="3518525"/>
            <a:ext cx="8339071" cy="429229"/>
          </a:xfrm>
          <a:prstGeom prst="rect">
            <a:avLst/>
          </a:prstGeom>
        </p:spPr>
        <p:txBody>
          <a:bodyPr lIns="182880" tIns="0" r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0B5A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Addressing Affordability and 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49054" y="266890"/>
            <a:ext cx="3483428" cy="261610"/>
          </a:xfrm>
          <a:prstGeom prst="rect">
            <a:avLst/>
          </a:prstGeom>
          <a:noFill/>
        </p:spPr>
        <p:txBody>
          <a:bodyPr wrap="square" lIns="182880" tIns="91440" rIns="0" bIns="0" rtlCol="0">
            <a:spAutoFit/>
          </a:bodyPr>
          <a:lstStyle/>
          <a:p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LifeSecure</a:t>
            </a:r>
            <a:r>
              <a:rPr lang="en-US" sz="11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Insurance Company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4244975"/>
            <a:ext cx="3832225" cy="62706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600" dirty="0"/>
              <a:t>Presented by:</a:t>
            </a:r>
            <a:endParaRPr lang="en-US" dirty="0"/>
          </a:p>
        </p:txBody>
      </p:sp>
      <p:pic>
        <p:nvPicPr>
          <p:cNvPr id="11" name="Picture 10" descr="LifeSecureLogo(F)-RGB.ai">
            <a:extLst>
              <a:ext uri="{FF2B5EF4-FFF2-40B4-BE49-F238E27FC236}">
                <a16:creationId xmlns:a16="http://schemas.microsoft.com/office/drawing/2014/main" id="{E48DD502-BBFA-4C11-9D34-A5FE2ABFA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19800"/>
            <a:ext cx="2500065" cy="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6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28600"/>
            <a:ext cx="8686800" cy="1050354"/>
          </a:xfrm>
          <a:prstGeom prst="rect">
            <a:avLst/>
          </a:prstGeom>
          <a:solidFill>
            <a:srgbClr val="DA20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842211"/>
            <a:ext cx="8300736" cy="529389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9224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9224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1902" y="6492240"/>
            <a:ext cx="6065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6600"/>
                </a:solidFill>
              </a:defRPr>
            </a:lvl1pPr>
          </a:lstStyle>
          <a:p>
            <a:fld id="{6F3D379C-0E03-499B-AB37-8CC23AE4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0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6934200" cy="440436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492240"/>
            <a:ext cx="4541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Heavy" pitchFamily="34" charset="0"/>
              </a:defRPr>
            </a:lvl1pPr>
          </a:lstStyle>
          <a:p>
            <a:fld id="{2E284C7B-6880-44C9-8F9E-8A85B495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0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6934200" cy="44043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492240"/>
            <a:ext cx="4541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Heavy" pitchFamily="34" charset="0"/>
              </a:defRPr>
            </a:lvl1pPr>
          </a:lstStyle>
          <a:p>
            <a:fld id="{2E284C7B-6880-44C9-8F9E-8A85B495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60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>
                <a:solidFill>
                  <a:srgbClr val="003B71"/>
                </a:solidFill>
                <a:latin typeface="Avenir LT Std 55 Roman" pitchFamily="34" charset="0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440679" y="3044191"/>
            <a:ext cx="5474970" cy="0"/>
          </a:xfrm>
          <a:prstGeom prst="line">
            <a:avLst/>
          </a:prstGeom>
          <a:noFill/>
          <a:ln w="19050" cap="flat" cmpd="sng" algn="ctr">
            <a:solidFill>
              <a:srgbClr val="003B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26080"/>
            <a:ext cx="6858000" cy="1066800"/>
          </a:xfrm>
        </p:spPr>
        <p:txBody>
          <a:bodyPr anchor="t" anchorCtr="0"/>
          <a:lstStyle>
            <a:lvl1pPr algn="ctr">
              <a:buNone/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28575" cap="rnd" cmpd="sng" algn="ctr">
            <a:solidFill>
              <a:srgbClr val="003B7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0">
                <a:solidFill>
                  <a:srgbClr val="003B71"/>
                </a:solidFill>
                <a:latin typeface="Aveni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0">
                <a:solidFill>
                  <a:srgbClr val="003B71"/>
                </a:solidFill>
                <a:latin typeface="Aveni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96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7" r:id="rId13"/>
    <p:sldLayoutId id="2147483676" r:id="rId14"/>
    <p:sldLayoutId id="2147483678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Tx/>
        <a:buSzPct val="76000"/>
        <a:buFont typeface="Arial" pitchFamily="34" charset="0"/>
        <a:buChar char="•"/>
        <a:defRPr kumimoji="0" sz="2600" kern="1200">
          <a:solidFill>
            <a:srgbClr val="000000"/>
          </a:solidFill>
          <a:latin typeface="Avenir" pitchFamily="50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Tx/>
        <a:buSzPct val="76000"/>
        <a:buFont typeface="Arial" pitchFamily="34" charset="0"/>
        <a:buChar char="•"/>
        <a:defRPr kumimoji="0" sz="2300" kern="1200">
          <a:solidFill>
            <a:srgbClr val="000000"/>
          </a:solidFill>
          <a:latin typeface="Avenir" pitchFamily="50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Tx/>
        <a:buSzPct val="76000"/>
        <a:buFont typeface="Arial" pitchFamily="34" charset="0"/>
        <a:buChar char="•"/>
        <a:defRPr kumimoji="0" sz="2000" kern="1200">
          <a:solidFill>
            <a:srgbClr val="000000"/>
          </a:solidFill>
          <a:latin typeface="Avenir" pitchFamily="50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Tx/>
        <a:buSzPct val="70000"/>
        <a:buFont typeface="Arial" pitchFamily="34" charset="0"/>
        <a:buChar char="•"/>
        <a:defRPr kumimoji="0" sz="1800" kern="1200">
          <a:solidFill>
            <a:srgbClr val="000000"/>
          </a:solidFill>
          <a:latin typeface="Avenir" pitchFamily="50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Tx/>
        <a:buSzPct val="70000"/>
        <a:buFont typeface="Arial" pitchFamily="34" charset="0"/>
        <a:buChar char="•"/>
        <a:defRPr kumimoji="0" sz="1600" kern="1200">
          <a:solidFill>
            <a:srgbClr val="000000"/>
          </a:solidFill>
          <a:latin typeface="Avenir" pitchFamily="50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vimeo.com/531905792/58c194118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6935843" cy="1752600"/>
          </a:xfrm>
        </p:spPr>
        <p:txBody>
          <a:bodyPr>
            <a:normAutofit/>
          </a:bodyPr>
          <a:lstStyle/>
          <a:p>
            <a:r>
              <a:rPr lang="en-US" sz="4000" dirty="0"/>
              <a:t>Critical Illness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65DB8-6082-364F-828F-45B2E95F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676400" cy="167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2A5A4-1F99-1B16-2E26-109DAD26D2B5}"/>
              </a:ext>
            </a:extLst>
          </p:cNvPr>
          <p:cNvSpPr txBox="1"/>
          <p:nvPr/>
        </p:nvSpPr>
        <p:spPr>
          <a:xfrm>
            <a:off x="511846" y="3657600"/>
            <a:ext cx="81203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 in: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CT, FL, ME, MA, NJ, NM, NY, and VA</a:t>
            </a:r>
          </a:p>
          <a:p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6ADF-4F90-04CA-E958-0C25ED399ED5}"/>
              </a:ext>
            </a:extLst>
          </p:cNvPr>
          <p:cNvSpPr txBox="1"/>
          <p:nvPr/>
        </p:nvSpPr>
        <p:spPr>
          <a:xfrm>
            <a:off x="511846" y="431242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[Agent Name]</a:t>
            </a:r>
          </a:p>
          <a:p>
            <a:r>
              <a:rPr lang="en-US" sz="20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[Agency/Company Name and or Logo]</a:t>
            </a:r>
          </a:p>
        </p:txBody>
      </p:sp>
    </p:spTree>
    <p:extLst>
      <p:ext uri="{BB962C8B-B14F-4D97-AF65-F5344CB8AC3E}">
        <p14:creationId xmlns:p14="http://schemas.microsoft.com/office/powerpoint/2010/main" val="52287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CAED-E32D-4482-A33A-1E613DF2E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LifeSecure’s Critical Illness Covered Conditions</a:t>
            </a:r>
            <a:endParaRPr lang="en-US" sz="27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F41296-A62C-4037-8C99-E4A29E535C5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08818789"/>
              </p:ext>
            </p:extLst>
          </p:nvPr>
        </p:nvGraphicFramePr>
        <p:xfrm>
          <a:off x="250771" y="1481275"/>
          <a:ext cx="8664575" cy="4069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0048">
                  <a:extLst>
                    <a:ext uri="{9D8B030D-6E8A-4147-A177-3AD203B41FA5}">
                      <a16:colId xmlns:a16="http://schemas.microsoft.com/office/drawing/2014/main" val="3212163773"/>
                    </a:ext>
                  </a:extLst>
                </a:gridCol>
                <a:gridCol w="3784527">
                  <a:extLst>
                    <a:ext uri="{9D8B030D-6E8A-4147-A177-3AD203B41FA5}">
                      <a16:colId xmlns:a16="http://schemas.microsoft.com/office/drawing/2014/main" val="1878919047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r>
                        <a:rPr lang="en-US" dirty="0"/>
                        <a:t>Specified Disease **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Benefit Amount</a:t>
                      </a:r>
                    </a:p>
                    <a:p>
                      <a:pPr algn="ctr"/>
                      <a:r>
                        <a:rPr lang="en-US" b="0" dirty="0"/>
                        <a:t>payable upon first diagnosis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22673010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Heart Attack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19574270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Stroke (CVA) 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220751886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Coronary Artery Disease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91769577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Invasive Cancer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10884765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Carcinoma In Situ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20421121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Prostate Cancer 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20450973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0" dirty="0"/>
                        <a:t>Skin Cancer </a:t>
                      </a:r>
                      <a:r>
                        <a:rPr lang="en-US" b="0" baseline="30000" dirty="0"/>
                        <a:t>3</a:t>
                      </a:r>
                      <a:endParaRPr lang="en-US" b="0" dirty="0"/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304262813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End Stage Renal Failure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35775061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Major Organ Failure</a:t>
                      </a:r>
                    </a:p>
                  </a:txBody>
                  <a:tcPr marL="119511" marR="119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marL="119511" marR="119511"/>
                </a:tc>
                <a:extLst>
                  <a:ext uri="{0D108BD9-81ED-4DB2-BD59-A6C34878D82A}">
                    <a16:rowId xmlns:a16="http://schemas.microsoft.com/office/drawing/2014/main" val="4442369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D7813F-D835-4B23-85BD-8029A3FA87CD}"/>
              </a:ext>
            </a:extLst>
          </p:cNvPr>
          <p:cNvSpPr txBox="1"/>
          <p:nvPr/>
        </p:nvSpPr>
        <p:spPr>
          <a:xfrm>
            <a:off x="261081" y="5577356"/>
            <a:ext cx="86549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11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  In NH: This disease is called Severe Stroke </a:t>
            </a:r>
          </a:p>
          <a:p>
            <a:r>
              <a:rPr lang="en-US" sz="1200" b="1" baseline="300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1100" baseline="300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sz="11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In CA: This disease is called Cancer Confined in its Site of Origin </a:t>
            </a:r>
          </a:p>
          <a:p>
            <a:r>
              <a:rPr lang="en-US" sz="1200" b="1" baseline="300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lang="en-US" sz="12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In CA: This disease is called Excluded Skin Cancer</a:t>
            </a:r>
          </a:p>
          <a:p>
            <a:r>
              <a:rPr lang="en-US" sz="1300" b="1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**</a:t>
            </a:r>
            <a:r>
              <a:rPr lang="en-US" sz="1100" dirty="0">
                <a:solidFill>
                  <a:srgbClr val="4D4D4C"/>
                </a:solidFill>
                <a:latin typeface="Arial" pitchFamily="34" charset="0"/>
                <a:ea typeface="+mn-ea"/>
                <a:cs typeface="Arial" pitchFamily="34" charset="0"/>
              </a:rPr>
              <a:t> In PA: Specified Disease is called Critical Illness. </a:t>
            </a:r>
          </a:p>
        </p:txBody>
      </p:sp>
    </p:spTree>
    <p:extLst>
      <p:ext uri="{BB962C8B-B14F-4D97-AF65-F5344CB8AC3E}">
        <p14:creationId xmlns:p14="http://schemas.microsoft.com/office/powerpoint/2010/main" val="291966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Unlimited Lifetime Benefit Maximum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0E2A37-1704-4549-B058-A73FA88B7A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232025" algn="l"/>
              </a:tabLst>
            </a:pPr>
            <a:r>
              <a:rPr lang="en-US" altLang="en-US" sz="1900" b="1" dirty="0">
                <a:solidFill>
                  <a:srgbClr val="4D4D4C"/>
                </a:solidFill>
              </a:rPr>
              <a:t>Re-Occurrence of </a:t>
            </a:r>
            <a:r>
              <a:rPr lang="en-US" altLang="en-US" sz="1900" b="1" u="sng" dirty="0">
                <a:solidFill>
                  <a:srgbClr val="4D4D4C"/>
                </a:solidFill>
              </a:rPr>
              <a:t>Same Disease</a:t>
            </a:r>
            <a:r>
              <a:rPr lang="en-US" altLang="en-US" sz="1900" b="1" dirty="0">
                <a:solidFill>
                  <a:srgbClr val="4D4D4C"/>
                </a:solidFill>
              </a:rPr>
              <a:t>:</a:t>
            </a:r>
            <a:endParaRPr lang="en-US" altLang="en-US" sz="1900" b="1" u="sng" dirty="0">
              <a:solidFill>
                <a:srgbClr val="4D4D4C"/>
              </a:solidFill>
            </a:endParaRPr>
          </a:p>
          <a:p>
            <a:pPr marL="0" indent="0">
              <a:buNone/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</a:rPr>
              <a:t>50% of the Benefit Amount that was payable for the initial diagnosis of a Specified Disease is payable for a re-occurrence of that disease, as long as the two diagnoses are at least 12 months apart, or 12 months treatment-free for Invasive Cancer </a:t>
            </a:r>
            <a:r>
              <a:rPr lang="en-US" altLang="en-US" sz="1900" i="1" dirty="0">
                <a:solidFill>
                  <a:srgbClr val="4D4D4C"/>
                </a:solidFill>
              </a:rPr>
              <a:t>(</a:t>
            </a:r>
            <a:r>
              <a:rPr lang="en-US" altLang="en-US" sz="1900" b="1" i="1" dirty="0">
                <a:solidFill>
                  <a:srgbClr val="4D4D4C"/>
                </a:solidFill>
              </a:rPr>
              <a:t>In AR &amp; GA</a:t>
            </a:r>
            <a:r>
              <a:rPr lang="en-US" altLang="en-US" sz="1900" i="1" dirty="0">
                <a:solidFill>
                  <a:srgbClr val="4D4D4C"/>
                </a:solidFill>
              </a:rPr>
              <a:t>: 6 months for both). </a:t>
            </a:r>
          </a:p>
          <a:p>
            <a:pPr marL="0" lvl="1" indent="0">
              <a:buNone/>
              <a:tabLst>
                <a:tab pos="2232025" algn="l"/>
              </a:tabLst>
            </a:pPr>
            <a:endParaRPr lang="en-US" altLang="en-US" sz="300" i="1" dirty="0">
              <a:solidFill>
                <a:srgbClr val="4D4D4C"/>
              </a:solidFill>
            </a:endParaRPr>
          </a:p>
          <a:p>
            <a:pPr marL="0" lvl="1" indent="0">
              <a:buNone/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</a:rPr>
              <a:t>The Re-Occurrence Benefit is not available for Skin Cancer.</a:t>
            </a:r>
          </a:p>
          <a:p>
            <a:pPr marL="0" lvl="1" indent="0">
              <a:buNone/>
              <a:tabLst>
                <a:tab pos="2232025" algn="l"/>
              </a:tabLst>
            </a:pPr>
            <a:endParaRPr lang="en-US" altLang="en-US" sz="19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2232025" algn="l"/>
              </a:tabLst>
            </a:pPr>
            <a:r>
              <a:rPr lang="en-US" altLang="en-US" sz="1900" b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Diagnosis of a </a:t>
            </a:r>
            <a:r>
              <a:rPr lang="en-US" altLang="en-US" sz="1900" b="1" u="sng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Disease</a:t>
            </a:r>
            <a:r>
              <a:rPr lang="en-US" altLang="en-US" sz="1900" b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1900" b="1" u="sng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 Benefit Amount (as shown on the previous slide for each disease) is payable for a subsequent diagnosis of a </a:t>
            </a:r>
            <a:r>
              <a:rPr lang="en-US" altLang="en-US" sz="19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disease, as long as each diagnosis is separated by at least 6 months </a:t>
            </a:r>
            <a:r>
              <a:rPr lang="en-US" altLang="en-US" sz="1900" i="1" dirty="0">
                <a:solidFill>
                  <a:srgbClr val="4D4D4C"/>
                </a:solidFill>
              </a:rPr>
              <a:t>(</a:t>
            </a:r>
            <a:r>
              <a:rPr lang="en-US" altLang="en-US" sz="1900" b="1" i="1" dirty="0">
                <a:solidFill>
                  <a:srgbClr val="4D4D4C"/>
                </a:solidFill>
              </a:rPr>
              <a:t>In NH</a:t>
            </a:r>
            <a:r>
              <a:rPr lang="en-US" altLang="en-US" sz="1900" i="1" dirty="0">
                <a:solidFill>
                  <a:srgbClr val="4D4D4C"/>
                </a:solidFill>
              </a:rPr>
              <a:t>: 0 months). 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232025" algn="l"/>
              </a:tabLst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232025" algn="l"/>
              </a:tabLst>
            </a:pPr>
            <a:r>
              <a:rPr lang="en-US" altLang="en-US" sz="1900" b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en-US" sz="16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C723B65-B53C-4A40-92B6-63AA005A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436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 Lifetime Maximum</a:t>
            </a:r>
          </a:p>
        </p:txBody>
      </p:sp>
      <p:sp>
        <p:nvSpPr>
          <p:cNvPr id="7" name="Down Arrow 2">
            <a:extLst>
              <a:ext uri="{FF2B5EF4-FFF2-40B4-BE49-F238E27FC236}">
                <a16:creationId xmlns:a16="http://schemas.microsoft.com/office/drawing/2014/main" id="{90C59EC6-CB86-46B0-8E2F-D33E118B6C59}"/>
              </a:ext>
            </a:extLst>
          </p:cNvPr>
          <p:cNvSpPr/>
          <p:nvPr/>
        </p:nvSpPr>
        <p:spPr>
          <a:xfrm>
            <a:off x="4408487" y="5257800"/>
            <a:ext cx="381000" cy="643212"/>
          </a:xfrm>
          <a:prstGeom prst="downArrow">
            <a:avLst/>
          </a:prstGeom>
          <a:solidFill>
            <a:srgbClr val="DA2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Benefit Payout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7FA0B-A20B-4A91-AD24-B5713BF1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24219" y="1295400"/>
            <a:ext cx="5495562" cy="5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50772" y="1534470"/>
            <a:ext cx="8300736" cy="459201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4D4D4C"/>
                </a:solidFill>
              </a:rPr>
              <a:t>Provides </a:t>
            </a:r>
            <a:r>
              <a:rPr lang="en-US" altLang="en-US" sz="2200" dirty="0">
                <a:solidFill>
                  <a:srgbClr val="4D4D4C"/>
                </a:solidFill>
              </a:rPr>
              <a:t>lump sum cash benefit upon the diagnosis of a critical illness, regardless of any other insurance you may have</a:t>
            </a:r>
            <a:r>
              <a:rPr lang="en-US" sz="2200" dirty="0">
                <a:solidFill>
                  <a:srgbClr val="4D4D4C"/>
                </a:solidFill>
              </a:rPr>
              <a:t> </a:t>
            </a:r>
          </a:p>
          <a:p>
            <a:pPr marL="0" indent="0">
              <a:buNone/>
            </a:pPr>
            <a:endParaRPr lang="en-US" sz="1200" dirty="0">
              <a:solidFill>
                <a:srgbClr val="4D4D4C"/>
              </a:solidFill>
            </a:endParaRPr>
          </a:p>
          <a:p>
            <a:r>
              <a:rPr lang="en-US" sz="2200" dirty="0">
                <a:solidFill>
                  <a:srgbClr val="4D4D4C"/>
                </a:solidFill>
              </a:rPr>
              <a:t>Eligible issue ages: 18 through 70 </a:t>
            </a:r>
            <a:r>
              <a:rPr lang="en-US" sz="2200" i="1" dirty="0">
                <a:solidFill>
                  <a:srgbClr val="4D4D4C"/>
                </a:solidFill>
              </a:rPr>
              <a:t>(</a:t>
            </a:r>
            <a:r>
              <a:rPr lang="en-US" sz="2200" b="1" i="1" dirty="0">
                <a:solidFill>
                  <a:srgbClr val="4D4D4C"/>
                </a:solidFill>
              </a:rPr>
              <a:t>In CA: </a:t>
            </a:r>
            <a:r>
              <a:rPr lang="en-US" sz="2200" i="1" dirty="0">
                <a:solidFill>
                  <a:srgbClr val="4D4D4C"/>
                </a:solidFill>
              </a:rPr>
              <a:t>18 through 64)</a:t>
            </a:r>
          </a:p>
          <a:p>
            <a:pPr marL="0" indent="0">
              <a:buNone/>
            </a:pPr>
            <a:endParaRPr lang="en-US" sz="1200" dirty="0">
              <a:solidFill>
                <a:srgbClr val="4D4D4C"/>
              </a:solidFill>
            </a:endParaRPr>
          </a:p>
          <a:p>
            <a:r>
              <a:rPr lang="en-US" sz="2200" dirty="0">
                <a:solidFill>
                  <a:srgbClr val="4D4D4C"/>
                </a:solidFill>
              </a:rPr>
              <a:t>Guaranteed renewable to age 75</a:t>
            </a:r>
          </a:p>
          <a:p>
            <a:pPr marL="0" indent="0">
              <a:buNone/>
            </a:pPr>
            <a:endParaRPr lang="en-US" sz="1200" dirty="0">
              <a:solidFill>
                <a:srgbClr val="4D4D4C"/>
              </a:solidFill>
            </a:endParaRPr>
          </a:p>
          <a:p>
            <a:r>
              <a:rPr lang="en-US" sz="2200" dirty="0">
                <a:solidFill>
                  <a:srgbClr val="4D4D4C"/>
                </a:solidFill>
              </a:rPr>
              <a:t>Coverage for the Whole Family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rgbClr val="4D4D4C"/>
                </a:solidFill>
              </a:rPr>
              <a:t>Dependent children are automatically covered with a $2,500 Benefit Amount at no additional cost </a:t>
            </a:r>
            <a:r>
              <a:rPr lang="en-US" sz="1600" i="1" dirty="0">
                <a:solidFill>
                  <a:srgbClr val="4D4D4C"/>
                </a:solidFill>
              </a:rPr>
              <a:t>(</a:t>
            </a:r>
            <a:r>
              <a:rPr lang="en-US" sz="1600" b="1" i="1" dirty="0">
                <a:solidFill>
                  <a:srgbClr val="4D4D4C"/>
                </a:solidFill>
              </a:rPr>
              <a:t>In NH: </a:t>
            </a:r>
            <a:r>
              <a:rPr lang="en-US" sz="1600" i="1" dirty="0">
                <a:solidFill>
                  <a:srgbClr val="4D4D4C"/>
                </a:solidFill>
              </a:rPr>
              <a:t>$2,000 Benefit Amount)</a:t>
            </a:r>
          </a:p>
          <a:p>
            <a:pPr marL="274320" lvl="1" indent="0">
              <a:buNone/>
            </a:pPr>
            <a:endParaRPr lang="en-US" sz="500" dirty="0">
              <a:solidFill>
                <a:srgbClr val="4D4D4C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rgbClr val="4D4D4C"/>
                </a:solidFill>
              </a:rPr>
              <a:t>If including spouse/partner, their Benefit Amount will be 50% of </a:t>
            </a:r>
            <a:r>
              <a:rPr lang="en-US" sz="1600">
                <a:solidFill>
                  <a:srgbClr val="4D4D4C"/>
                </a:solidFill>
              </a:rPr>
              <a:t>your amount                            </a:t>
            </a:r>
            <a:r>
              <a:rPr lang="en-US" sz="1600" i="1" dirty="0">
                <a:solidFill>
                  <a:srgbClr val="4D4D4C"/>
                </a:solidFill>
              </a:rPr>
              <a:t>(</a:t>
            </a:r>
            <a:r>
              <a:rPr lang="en-US" sz="1600" b="1" i="1" dirty="0">
                <a:solidFill>
                  <a:srgbClr val="4D4D4C"/>
                </a:solidFill>
              </a:rPr>
              <a:t>In GA: </a:t>
            </a:r>
            <a:r>
              <a:rPr lang="en-US" sz="1600" i="1" dirty="0">
                <a:solidFill>
                  <a:srgbClr val="4D4D4C"/>
                </a:solidFill>
              </a:rPr>
              <a:t>no coverage for partners)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71" y="731520"/>
            <a:ext cx="8300736" cy="918161"/>
          </a:xfrm>
        </p:spPr>
        <p:txBody>
          <a:bodyPr anchor="t"/>
          <a:lstStyle/>
          <a:p>
            <a:r>
              <a:rPr lang="en-US" dirty="0"/>
              <a:t>Why LifeSecure Critical Illness Insurance?</a:t>
            </a:r>
          </a:p>
        </p:txBody>
      </p:sp>
    </p:spTree>
    <p:extLst>
      <p:ext uri="{BB962C8B-B14F-4D97-AF65-F5344CB8AC3E}">
        <p14:creationId xmlns:p14="http://schemas.microsoft.com/office/powerpoint/2010/main" val="189503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71" y="753978"/>
            <a:ext cx="8664574" cy="529389"/>
          </a:xfrm>
        </p:spPr>
        <p:txBody>
          <a:bodyPr/>
          <a:lstStyle/>
          <a:p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How Might You Use Critical Illness Benefits?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27900-1142-45EE-B646-3C2F87C68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770" y="1447800"/>
            <a:ext cx="8664575" cy="4014787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decide! </a:t>
            </a:r>
            <a:r>
              <a:rPr lang="en-US" altLang="en-US" sz="28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benefits can be used to help pay for: </a:t>
            </a:r>
          </a:p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1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deductibles, co-pays or co-insurance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medical costs including prescriptions, second opinions, experimental treatments and out-of-network expenses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Rehabilitative services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to/from appointments or travel expenses to seek medical treatment outside of your community 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Mortgage/rent, auto loan payments, or other daily bills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</a:rPr>
              <a:t>Help with lost wages while away from work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</a:rPr>
              <a:t>Childcare and housekeeping help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1900" dirty="0">
                <a:solidFill>
                  <a:srgbClr val="4D4D4C"/>
                </a:solidFill>
              </a:rPr>
              <a:t>Anything else you want or need 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1700" dirty="0">
              <a:solidFill>
                <a:srgbClr val="4D4D4C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2232025" algn="l"/>
              </a:tabLst>
            </a:pPr>
            <a:endParaRPr lang="en-US" altLang="en-US" sz="17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2232025" algn="l"/>
              </a:tabLst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tabLst>
                <a:tab pos="2232025" algn="l"/>
              </a:tabLst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EAC60-B00D-084C-B35C-6C4B9704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52" y="4953000"/>
            <a:ext cx="6732496" cy="17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6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71" y="753978"/>
            <a:ext cx="8664574" cy="529389"/>
          </a:xfrm>
        </p:spPr>
        <p:txBody>
          <a:bodyPr/>
          <a:lstStyle/>
          <a:p>
            <a:r>
              <a:rPr lang="en-US" sz="2400" dirty="0"/>
              <a:t>How does Critical Illness Insurance Work?</a:t>
            </a:r>
            <a:endParaRPr lang="en-US" sz="2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27900-1142-45EE-B646-3C2F87C68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0648" y="1752600"/>
            <a:ext cx="8664575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b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your Benefit Amount </a:t>
            </a:r>
          </a:p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200" b="1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D4D4C"/>
                </a:solidFill>
              </a:rPr>
              <a:t>$10,000 </a:t>
            </a:r>
            <a:r>
              <a:rPr lang="en-US" i="1" dirty="0">
                <a:solidFill>
                  <a:srgbClr val="4D4D4C"/>
                </a:solidFill>
              </a:rPr>
              <a:t>(no medical questions or build chart)</a:t>
            </a: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D4D4C"/>
                </a:solidFill>
              </a:rPr>
              <a:t>Or choose </a:t>
            </a:r>
            <a:r>
              <a:rPr lang="en-US" b="1" dirty="0">
                <a:solidFill>
                  <a:srgbClr val="4D4D4C"/>
                </a:solidFill>
              </a:rPr>
              <a:t>$15,000 or $20,000</a:t>
            </a:r>
            <a:r>
              <a:rPr lang="en-US" dirty="0">
                <a:solidFill>
                  <a:srgbClr val="4D4D4C"/>
                </a:solidFill>
              </a:rPr>
              <a:t>, with simplified underwriting</a:t>
            </a:r>
          </a:p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2000" dirty="0">
              <a:solidFill>
                <a:srgbClr val="4D4D4C"/>
              </a:solidFill>
            </a:endParaRPr>
          </a:p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b="1" dirty="0">
                <a:solidFill>
                  <a:srgbClr val="4D4D4C"/>
                </a:solidFill>
              </a:rPr>
              <a:t>Health Screening Benefit </a:t>
            </a:r>
            <a:r>
              <a:rPr lang="en-US" altLang="en-US" i="1" dirty="0">
                <a:solidFill>
                  <a:srgbClr val="4D4D4C"/>
                </a:solidFill>
              </a:rPr>
              <a:t> </a:t>
            </a:r>
            <a:r>
              <a:rPr lang="en-US" altLang="en-US" sz="1800" i="1" dirty="0">
                <a:solidFill>
                  <a:srgbClr val="4D4D4C"/>
                </a:solidFill>
              </a:rPr>
              <a:t>(In MI &amp; MN: Not available)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dirty="0">
                <a:solidFill>
                  <a:srgbClr val="4D4D4C"/>
                </a:solidFill>
              </a:rPr>
              <a:t>Receive </a:t>
            </a:r>
            <a:r>
              <a:rPr lang="en-US" altLang="en-US" b="1" dirty="0">
                <a:solidFill>
                  <a:srgbClr val="4D4D4C"/>
                </a:solidFill>
              </a:rPr>
              <a:t>$50 </a:t>
            </a:r>
            <a:r>
              <a:rPr lang="en-US" altLang="en-US" dirty="0">
                <a:solidFill>
                  <a:srgbClr val="4D4D4C"/>
                </a:solidFill>
              </a:rPr>
              <a:t>for one of 30</a:t>
            </a:r>
            <a:r>
              <a:rPr lang="en-US" altLang="en-US" baseline="30000" dirty="0">
                <a:solidFill>
                  <a:srgbClr val="4D4D4C"/>
                </a:solidFill>
              </a:rPr>
              <a:t>+</a:t>
            </a:r>
            <a:r>
              <a:rPr lang="en-US" altLang="en-US" dirty="0">
                <a:solidFill>
                  <a:srgbClr val="4D4D4C"/>
                </a:solidFill>
              </a:rPr>
              <a:t> wellness procedures 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i="1" dirty="0">
                <a:solidFill>
                  <a:srgbClr val="4D4D4C"/>
                </a:solidFill>
              </a:rPr>
              <a:t>Once per calendar year/per covered person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800" b="1" i="1" dirty="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0296" y="1402080"/>
            <a:ext cx="8731303" cy="4724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serious diseases or illnesses have impacted your circle of family and friends?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Did it create an unexpected emotional or financial strain on the household? 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would you cover out-of-pocket medical expenses and other costs of $5,000 or more?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99" y="378390"/>
            <a:ext cx="8300736" cy="918161"/>
          </a:xfrm>
        </p:spPr>
        <p:txBody>
          <a:bodyPr anchor="t"/>
          <a:lstStyle/>
          <a:p>
            <a:r>
              <a:rPr lang="en-US" dirty="0"/>
              <a:t>Why You Should Consider Critical Illness Coverage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45793F-AEED-45D7-9288-6759A7D5D71C}"/>
              </a:ext>
            </a:extLst>
          </p:cNvPr>
          <p:cNvGrpSpPr/>
          <p:nvPr/>
        </p:nvGrpSpPr>
        <p:grpSpPr>
          <a:xfrm>
            <a:off x="1219200" y="2296870"/>
            <a:ext cx="5038725" cy="369332"/>
            <a:chOff x="1219200" y="2543145"/>
            <a:chExt cx="5038725" cy="369332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5AB0C3B-F1C0-4950-A308-1975AEF5BEF1}"/>
                </a:ext>
              </a:extLst>
            </p:cNvPr>
            <p:cNvSpPr/>
            <p:nvPr/>
          </p:nvSpPr>
          <p:spPr>
            <a:xfrm>
              <a:off x="1219200" y="2590800"/>
              <a:ext cx="533400" cy="304800"/>
            </a:xfrm>
            <a:prstGeom prst="rightArrow">
              <a:avLst/>
            </a:prstGeom>
            <a:solidFill>
              <a:srgbClr val="DA203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194163-08FD-4801-8DDA-0A8995D5AF0B}"/>
                </a:ext>
              </a:extLst>
            </p:cNvPr>
            <p:cNvSpPr txBox="1"/>
            <p:nvPr/>
          </p:nvSpPr>
          <p:spPr>
            <a:xfrm>
              <a:off x="1990725" y="254314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Have a plan for the unexpected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F6610E-86EF-4C50-B30F-622E1700D222}"/>
              </a:ext>
            </a:extLst>
          </p:cNvPr>
          <p:cNvGrpSpPr/>
          <p:nvPr/>
        </p:nvGrpSpPr>
        <p:grpSpPr>
          <a:xfrm>
            <a:off x="1219200" y="3876073"/>
            <a:ext cx="7143750" cy="646331"/>
            <a:chOff x="1228725" y="3895228"/>
            <a:chExt cx="7143750" cy="646331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FB5F747-17DF-4F30-B00B-787E59E034A7}"/>
                </a:ext>
              </a:extLst>
            </p:cNvPr>
            <p:cNvSpPr/>
            <p:nvPr/>
          </p:nvSpPr>
          <p:spPr>
            <a:xfrm>
              <a:off x="1228725" y="4051012"/>
              <a:ext cx="533400" cy="3048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1F8EC3-3327-45EC-A7B7-DCFB01CDD2A1}"/>
                </a:ext>
              </a:extLst>
            </p:cNvPr>
            <p:cNvSpPr txBox="1"/>
            <p:nvPr/>
          </p:nvSpPr>
          <p:spPr>
            <a:xfrm>
              <a:off x="1990725" y="3895228"/>
              <a:ext cx="6381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Protect your hard-earned income and peace of mind during stressful times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60940E-EDE2-48A6-B2B7-620218EED65F}"/>
              </a:ext>
            </a:extLst>
          </p:cNvPr>
          <p:cNvGrpSpPr/>
          <p:nvPr/>
        </p:nvGrpSpPr>
        <p:grpSpPr>
          <a:xfrm>
            <a:off x="1219200" y="5480149"/>
            <a:ext cx="7772399" cy="646331"/>
            <a:chOff x="1219200" y="5480149"/>
            <a:chExt cx="7772399" cy="64633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B363962-51C4-494F-B3D2-E66AC8DB3AAF}"/>
                </a:ext>
              </a:extLst>
            </p:cNvPr>
            <p:cNvSpPr/>
            <p:nvPr/>
          </p:nvSpPr>
          <p:spPr>
            <a:xfrm>
              <a:off x="1219200" y="5657165"/>
              <a:ext cx="533400" cy="3048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AF5F6C-9A15-4016-B3ED-F3F672CBB2E1}"/>
                </a:ext>
              </a:extLst>
            </p:cNvPr>
            <p:cNvSpPr txBox="1"/>
            <p:nvPr/>
          </p:nvSpPr>
          <p:spPr>
            <a:xfrm>
              <a:off x="1990724" y="5480149"/>
              <a:ext cx="7000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Receive cash benefits to help you pay for care and recover with less worry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423F2A-7838-0848-90D0-2471470781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3078" y="1871606"/>
            <a:ext cx="3818922" cy="486886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dirty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rgbClr val="006E9E"/>
                </a:solidFill>
              </a:rPr>
              <a:t>[Agent Name]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[Agency/Company Name]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[Phone]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[Website]</a:t>
            </a:r>
          </a:p>
          <a:p>
            <a:pPr>
              <a:lnSpc>
                <a:spcPct val="150000"/>
              </a:lnSpc>
              <a:buNone/>
            </a:pPr>
            <a:endParaRPr lang="en-US" sz="1600" dirty="0">
              <a:solidFill>
                <a:srgbClr val="16B3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652F6-DC83-4A58-A141-C91210ED4F73}"/>
              </a:ext>
            </a:extLst>
          </p:cNvPr>
          <p:cNvSpPr txBox="1"/>
          <p:nvPr/>
        </p:nvSpPr>
        <p:spPr>
          <a:xfrm>
            <a:off x="5257800" y="2438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29BC3-E7EA-4E45-9381-74A2B5A3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20" y="3581400"/>
            <a:ext cx="22717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416C1F-3E05-4425-8966-E663EA906B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2" y="1600200"/>
            <a:ext cx="8664575" cy="4868862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500" dirty="0">
                <a:solidFill>
                  <a:schemeClr val="tx1"/>
                </a:solidFill>
              </a:rPr>
              <a:t>Which </a:t>
            </a:r>
            <a:r>
              <a:rPr lang="en-US" sz="4900" b="1" dirty="0">
                <a:solidFill>
                  <a:srgbClr val="DA2032"/>
                </a:solidFill>
              </a:rPr>
              <a:t>serious diseases or illnesses </a:t>
            </a:r>
            <a:r>
              <a:rPr lang="en-US" sz="4500" dirty="0">
                <a:solidFill>
                  <a:schemeClr val="tx1"/>
                </a:solidFill>
              </a:rPr>
              <a:t>have impacted your circle of family and friends?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4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Did you know?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F245F-911E-4202-820B-D61B6012D8FC}"/>
              </a:ext>
            </a:extLst>
          </p:cNvPr>
          <p:cNvSpPr txBox="1"/>
          <p:nvPr/>
        </p:nvSpPr>
        <p:spPr>
          <a:xfrm>
            <a:off x="4103716" y="2438400"/>
            <a:ext cx="4423737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The odds of developing cancer in a lifetime are one in two for men and one in three for women.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About every 40 seconds, someone in the U.S. will suffer a heart attack.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 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93DB6-B9C4-4BBA-AE77-80CC304D6D95}"/>
              </a:ext>
            </a:extLst>
          </p:cNvPr>
          <p:cNvSpPr txBox="1"/>
          <p:nvPr/>
        </p:nvSpPr>
        <p:spPr>
          <a:xfrm>
            <a:off x="3646821" y="5567408"/>
            <a:ext cx="522284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1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 American Cancer Society, Cancer Facts &amp; Figures, 2017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2 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American Heart Association, Heart Disease and Stroke Statistics, 2017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1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08DA9-3C8E-406E-BA11-8C3C0E7F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05267"/>
            <a:ext cx="1265046" cy="1323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FB119F-50A8-45F3-A6BE-1F45390B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173" y="1984219"/>
            <a:ext cx="1681028" cy="1613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6CA831-0923-4D39-B84F-7B393D909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78" y="3846837"/>
            <a:ext cx="2538190" cy="16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ECBB68D-80F9-4549-A0EC-533A154CC7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2" y="2286000"/>
            <a:ext cx="8664575" cy="34290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endParaRPr lang="en-US" altLang="en-US" sz="2000" b="1" dirty="0">
              <a:solidFill>
                <a:srgbClr val="4D4D4C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r>
              <a:rPr lang="en-US" altLang="en-US" sz="5800" dirty="0">
                <a:solidFill>
                  <a:srgbClr val="0071A2"/>
                </a:solidFill>
              </a:rPr>
              <a:t>Did the critical illness </a:t>
            </a:r>
          </a:p>
          <a:p>
            <a:pPr marL="0" indent="0" algn="ctr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r>
              <a:rPr lang="en-US" altLang="en-US" sz="5800" dirty="0">
                <a:solidFill>
                  <a:srgbClr val="0071A2"/>
                </a:solidFill>
              </a:rPr>
              <a:t>create an unexpected </a:t>
            </a:r>
          </a:p>
          <a:p>
            <a:pPr marL="0" indent="0" algn="ctr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r>
              <a:rPr lang="en-US" altLang="en-US" sz="5800" b="1" dirty="0">
                <a:solidFill>
                  <a:srgbClr val="DA2032"/>
                </a:solidFill>
              </a:rPr>
              <a:t>emotional or financial </a:t>
            </a:r>
          </a:p>
          <a:p>
            <a:pPr marL="0" indent="0" algn="ctr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r>
              <a:rPr lang="en-US" altLang="en-US" sz="5800" b="1" dirty="0">
                <a:solidFill>
                  <a:srgbClr val="DA2032"/>
                </a:solidFill>
              </a:rPr>
              <a:t>strain </a:t>
            </a:r>
            <a:r>
              <a:rPr lang="en-US" altLang="en-US" sz="5800" dirty="0">
                <a:solidFill>
                  <a:srgbClr val="0071A2"/>
                </a:solidFill>
              </a:rPr>
              <a:t>on the household?  </a:t>
            </a:r>
          </a:p>
          <a:p>
            <a:pPr marL="0" indent="0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endParaRPr lang="en-US" altLang="en-US" sz="2000" b="1" dirty="0">
              <a:solidFill>
                <a:srgbClr val="4D4D4C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r>
              <a:rPr lang="en-US" altLang="en-US" sz="2000" b="1" dirty="0">
                <a:solidFill>
                  <a:srgbClr val="4D4D4C"/>
                </a:solidFill>
              </a:rPr>
              <a:t> </a:t>
            </a:r>
          </a:p>
          <a:p>
            <a:pPr marL="319088" indent="-319088" eaLnBrk="1" hangingPunct="1">
              <a:lnSpc>
                <a:spcPct val="114000"/>
              </a:lnSpc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endParaRPr lang="en-US" altLang="en-US" sz="2000" b="1" dirty="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B597E-A2AB-409E-86CD-528EC53F1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2DFBC-BB71-4E14-A906-6F20C3FFDB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771" y="1564832"/>
            <a:ext cx="8664629" cy="310038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4D4D4C"/>
                </a:solidFill>
              </a:rPr>
              <a:t>Families are more worried about being able to afford an unexpected medical bill than any other household expense</a:t>
            </a:r>
          </a:p>
          <a:p>
            <a:pPr marL="0" indent="0">
              <a:buNone/>
            </a:pPr>
            <a:endParaRPr lang="en-US" sz="2000" dirty="0">
              <a:solidFill>
                <a:srgbClr val="4D4D4C"/>
              </a:solidFill>
            </a:endParaRPr>
          </a:p>
          <a:p>
            <a:r>
              <a:rPr lang="en-US" sz="2100" dirty="0">
                <a:solidFill>
                  <a:srgbClr val="4D4D4C"/>
                </a:solidFill>
              </a:rPr>
              <a:t>About one-third of Americans struggle to pay their medical bills, including those with health insurance</a:t>
            </a:r>
          </a:p>
          <a:p>
            <a:endParaRPr lang="en-US" sz="2100" dirty="0">
              <a:solidFill>
                <a:srgbClr val="4D4D4C"/>
              </a:solidFill>
            </a:endParaRPr>
          </a:p>
          <a:p>
            <a:r>
              <a:rPr lang="en-US" sz="2100" dirty="0">
                <a:solidFill>
                  <a:srgbClr val="4D4D4C"/>
                </a:solidFill>
              </a:rPr>
              <a:t>Families are facing unprecedented levels of financial stress at home and in the workplace</a:t>
            </a:r>
          </a:p>
          <a:p>
            <a:pPr marL="0" indent="0">
              <a:buNone/>
            </a:pPr>
            <a:endParaRPr lang="en-US" sz="2000" dirty="0">
              <a:solidFill>
                <a:srgbClr val="4D4D4C"/>
              </a:solidFill>
            </a:endParaRPr>
          </a:p>
          <a:p>
            <a:r>
              <a:rPr lang="en-US" sz="2000" dirty="0">
                <a:solidFill>
                  <a:srgbClr val="4D4D4C"/>
                </a:solidFill>
              </a:rPr>
              <a:t>Just one critical illness could result in reaching your health insurance deductible or out-of-pocket maximum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C4AB7-9F0E-4D7D-BD66-9A56744A4C0A}"/>
              </a:ext>
            </a:extLst>
          </p:cNvPr>
          <p:cNvSpPr txBox="1"/>
          <p:nvPr/>
        </p:nvSpPr>
        <p:spPr>
          <a:xfrm>
            <a:off x="579882" y="5739049"/>
            <a:ext cx="798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Sources: Kaiser Family Foundation, Kaiser Health Tracking Poll, Sept. 2018; PwC Employee Financial Wellness Survey, 2019; Kaiser Family Foundation, Americans’ Challenges with Health Care Costs,  March 2017.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BDA35-8836-4697-BC1E-228ECFD93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52" y="4979193"/>
            <a:ext cx="796206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ECBB68D-80F9-4549-A0EC-533A154CC7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2" y="2286000"/>
            <a:ext cx="8664575" cy="2643187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endParaRPr lang="en-US" altLang="en-US" sz="2000" b="1" dirty="0">
              <a:solidFill>
                <a:srgbClr val="4D4D4C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2D86"/>
              </a:buClr>
              <a:buNone/>
              <a:tabLst>
                <a:tab pos="285750" algn="l"/>
              </a:tabLst>
            </a:pPr>
            <a:r>
              <a:rPr lang="en-US" sz="4900" b="1" dirty="0">
                <a:solidFill>
                  <a:srgbClr val="FF0000"/>
                </a:solidFill>
              </a:rPr>
              <a:t>Financial support </a:t>
            </a:r>
          </a:p>
          <a:p>
            <a:pPr marL="0" indent="0" algn="ctr">
              <a:spcBef>
                <a:spcPts val="0"/>
              </a:spcBef>
              <a:buClr>
                <a:srgbClr val="002D86"/>
              </a:buClr>
              <a:buNone/>
              <a:tabLst>
                <a:tab pos="285750" algn="l"/>
              </a:tabLst>
            </a:pPr>
            <a:r>
              <a:rPr lang="en-US" sz="4900" dirty="0">
                <a:solidFill>
                  <a:srgbClr val="0071A2"/>
                </a:solidFill>
              </a:rPr>
              <a:t>when you need it the most</a:t>
            </a:r>
            <a:r>
              <a:rPr lang="en-US" altLang="en-US" sz="4900" dirty="0">
                <a:solidFill>
                  <a:srgbClr val="0071A2"/>
                </a:solidFill>
              </a:rPr>
              <a:t>  </a:t>
            </a:r>
          </a:p>
          <a:p>
            <a:pPr marL="0" indent="0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endParaRPr lang="en-US" altLang="en-US" sz="2000" b="1" dirty="0">
              <a:solidFill>
                <a:srgbClr val="4D4D4C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r>
              <a:rPr lang="en-US" altLang="en-US" sz="2000" b="1" dirty="0">
                <a:solidFill>
                  <a:srgbClr val="4D4D4C"/>
                </a:solidFill>
              </a:rPr>
              <a:t> </a:t>
            </a:r>
          </a:p>
          <a:p>
            <a:pPr marL="319088" indent="-319088" eaLnBrk="1" hangingPunct="1">
              <a:lnSpc>
                <a:spcPct val="114000"/>
              </a:lnSpc>
              <a:buClr>
                <a:srgbClr val="002D86"/>
              </a:buClr>
              <a:buFontTx/>
              <a:buNone/>
              <a:tabLst>
                <a:tab pos="285750" algn="l"/>
              </a:tabLst>
            </a:pPr>
            <a:endParaRPr lang="en-US" altLang="en-US" sz="2000" b="1" dirty="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D884B-D3D9-4097-AA40-934972987F23}"/>
              </a:ext>
            </a:extLst>
          </p:cNvPr>
          <p:cNvSpPr txBox="1"/>
          <p:nvPr/>
        </p:nvSpPr>
        <p:spPr>
          <a:xfrm>
            <a:off x="381000" y="762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Critical Illness Insurance Can Help</a:t>
            </a:r>
          </a:p>
        </p:txBody>
      </p:sp>
      <p:pic>
        <p:nvPicPr>
          <p:cNvPr id="6" name="Picture 5" descr="Graphical user interface,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0845568-A7F4-4F6A-9906-A6DBAA99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78" y="1676400"/>
            <a:ext cx="8267303" cy="459690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CF09B7-9820-4655-9627-F24C034C6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448" y="3218181"/>
            <a:ext cx="1595561" cy="15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71" y="753978"/>
            <a:ext cx="8664574" cy="529389"/>
          </a:xfrm>
        </p:spPr>
        <p:txBody>
          <a:bodyPr/>
          <a:lstStyle/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Critical Illness Insurance</a:t>
            </a:r>
            <a:endParaRPr lang="en-US" sz="2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27900-1142-45EE-B646-3C2F87C68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40924" y="1296585"/>
            <a:ext cx="6019801" cy="516572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1700" i="1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32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Complements health insurance protection 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8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3200" dirty="0">
              <a:solidFill>
                <a:srgbClr val="4D4D4C"/>
              </a:solidFill>
            </a:endParaRP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Quickly pays lump sum cash benefit upon the diagnosis of a critical illness regardless of any other insurance you may have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7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6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Essential support when you need it most, to help: 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offset the cost of care and medical bills</a:t>
            </a:r>
          </a:p>
          <a:p>
            <a:pPr lvl="1">
              <a:spcBef>
                <a:spcPts val="1200"/>
              </a:spcBef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pay for additional treatment options, living expenses, help around the house or anything else you may need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2232025" algn="l"/>
              </a:tabLst>
            </a:pPr>
            <a:endParaRPr lang="en-US" altLang="en-US" sz="17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2232025" algn="l"/>
              </a:tabLst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tabLst>
                <a:tab pos="2232025" algn="l"/>
              </a:tabLst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EFFC2-4E9D-432C-B02F-08512AF3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29" y="1682266"/>
            <a:ext cx="1837519" cy="1296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2D558-71B6-4E50-BFA2-10E1BD10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6" y="2685602"/>
            <a:ext cx="2020197" cy="2020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E7EA1-C593-40A2-B1EC-681248A55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29" y="4326066"/>
            <a:ext cx="1928857" cy="19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1D859-F3F3-4DED-8B1F-4E4D1630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12" y="1429701"/>
            <a:ext cx="8916575" cy="4856642"/>
          </a:xfrm>
          <a:prstGeom prst="rect">
            <a:avLst/>
          </a:prstGeom>
          <a:noFill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6E4522F-AA35-4FD0-978C-7F8C5FE1BB70}"/>
              </a:ext>
            </a:extLst>
          </p:cNvPr>
          <p:cNvSpPr txBox="1">
            <a:spLocks/>
          </p:cNvSpPr>
          <p:nvPr/>
        </p:nvSpPr>
        <p:spPr>
          <a:xfrm>
            <a:off x="8538537" y="6400800"/>
            <a:ext cx="360947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bg1"/>
                </a:solidFill>
                <a:latin typeface="Franklin Gothic Heavy" pitchFamily="34" charset="0"/>
                <a:ea typeface="ヒラギノ角ゴ Pro W3" pitchFamily="-11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10" charset="-128"/>
                <a:cs typeface="+mn-cs"/>
              </a:defRPr>
            </a:lvl9pPr>
          </a:lstStyle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B518F-43E2-44BF-AF5A-A47C65849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2075"/>
            <a:ext cx="8966559" cy="12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TC2.0_Template">
  <a:themeElements>
    <a:clrScheme name="LifeSecure New 4/29/2013">
      <a:dk1>
        <a:srgbClr val="017CBF"/>
      </a:dk1>
      <a:lt1>
        <a:sysClr val="window" lastClr="FFFFFF"/>
      </a:lt1>
      <a:dk2>
        <a:srgbClr val="6FB544"/>
      </a:dk2>
      <a:lt2>
        <a:srgbClr val="FFFFFF"/>
      </a:lt2>
      <a:accent1>
        <a:srgbClr val="AEC436"/>
      </a:accent1>
      <a:accent2>
        <a:srgbClr val="D3222A"/>
      </a:accent2>
      <a:accent3>
        <a:srgbClr val="EF9A23"/>
      </a:accent3>
      <a:accent4>
        <a:srgbClr val="F37230"/>
      </a:accent4>
      <a:accent5>
        <a:srgbClr val="C3017D"/>
      </a:accent5>
      <a:accent6>
        <a:srgbClr val="812990"/>
      </a:accent6>
      <a:hlink>
        <a:srgbClr val="017CBF"/>
      </a:hlink>
      <a:folHlink>
        <a:srgbClr val="6FB544"/>
      </a:folHlink>
    </a:clrScheme>
    <a:fontScheme name="LS/BCBSM Fonts">
      <a:majorFont>
        <a:latin typeface="Minion Pro SmBd"/>
        <a:ea typeface=""/>
        <a:cs typeface=""/>
      </a:majorFont>
      <a:minorFont>
        <a:latin typeface="Avenir LT Std 45 Book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BD3474E9A1B488B85A3CF2D5DFDB0" ma:contentTypeVersion="1" ma:contentTypeDescription="Create a new document." ma:contentTypeScope="" ma:versionID="e3d10e587d56ced3d1a49d5ba0a077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D51631-6A14-4D9B-A963-194AF422707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967F02B-B34E-4AD9-992A-0DB06BCE04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C590C-5F8A-4355-A056-34AB41D532B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0F69D347-2F43-40EB-A8F5-810A97ABA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LTC2.0_Template</Template>
  <TotalTime>8602</TotalTime>
  <Words>936</Words>
  <Application>Microsoft Office PowerPoint</Application>
  <PresentationFormat>On-screen Show (4:3)</PresentationFormat>
  <Paragraphs>142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</vt:lpstr>
      <vt:lpstr>Avenir LT Std 45 Book</vt:lpstr>
      <vt:lpstr>Avenir LT Std 55 Roman</vt:lpstr>
      <vt:lpstr>Calibri</vt:lpstr>
      <vt:lpstr>Courier New</vt:lpstr>
      <vt:lpstr>Franklin Gothic Heavy</vt:lpstr>
      <vt:lpstr>Minion Pro SmBd</vt:lpstr>
      <vt:lpstr>Wingdings 3</vt:lpstr>
      <vt:lpstr>LTC2.0_Template</vt:lpstr>
      <vt:lpstr>Critical Illness Insurance</vt:lpstr>
      <vt:lpstr>PowerPoint Presentation</vt:lpstr>
      <vt:lpstr>Did you know? </vt:lpstr>
      <vt:lpstr>PowerPoint Presentation</vt:lpstr>
      <vt:lpstr>Did you know?</vt:lpstr>
      <vt:lpstr>PowerPoint Presentation</vt:lpstr>
      <vt:lpstr>PowerPoint Presentation</vt:lpstr>
      <vt:lpstr>Critical Illness Insurance</vt:lpstr>
      <vt:lpstr>PowerPoint Presentation</vt:lpstr>
      <vt:lpstr>LifeSecure’s Critical Illness Covered Conditions</vt:lpstr>
      <vt:lpstr>Unlimited Lifetime Benefit Maximum</vt:lpstr>
      <vt:lpstr>Benefit Payout Example</vt:lpstr>
      <vt:lpstr>Why LifeSecure Critical Illness Insurance?</vt:lpstr>
      <vt:lpstr>How Might You Use Critical Illness Benefits?</vt:lpstr>
      <vt:lpstr>How does Critical Illness Insurance Work?</vt:lpstr>
      <vt:lpstr>Why You Should Consider Critical Illness Coverage</vt:lpstr>
      <vt:lpstr>Contact Information</vt:lpstr>
    </vt:vector>
  </TitlesOfParts>
  <Company>Blue Cross Blue Shield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Ancillary Business</dc:title>
  <dc:creator>E128379</dc:creator>
  <cp:lastModifiedBy>Christopher Spittal</cp:lastModifiedBy>
  <cp:revision>291</cp:revision>
  <cp:lastPrinted>2018-08-01T19:06:50Z</cp:lastPrinted>
  <dcterms:created xsi:type="dcterms:W3CDTF">2015-11-05T20:13:55Z</dcterms:created>
  <dcterms:modified xsi:type="dcterms:W3CDTF">2023-11-22T17:14:05Z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0x0101008F4BD3474E9A1B488B85A3CF2D5DFDB0</vt:lpwstr>
  </property>
  <property fmtid="{D5CDD505-2E9C-101B-9397-08002B2CF9AE}" pid="3" name="_dlc_DocIdItemGuid">
    <vt:lpwstr>ad937c7d-cc05-425f-8d2f-50f4fd456be6</vt:lpwstr>
  </property>
  <property fmtid="{D5CDD505-2E9C-101B-9397-08002B2CF9AE}" pid="4" name="_dlc_DocId">
    <vt:lpwstr>CS73TQCHTS6V-1090203195-602</vt:lpwstr>
  </property>
  <property fmtid="{D5CDD505-2E9C-101B-9397-08002B2CF9AE}" pid="5" name="_dlc_DocIdUrl">
    <vt:lpwstr>http://sharepoint/Marketing/_layouts/15/DocIdRedir.aspx?ID=CS73TQCHTS6V-1090203195-602, CS73TQCHTS6V-1090203195-602</vt:lpwstr>
  </property>
</Properties>
</file>