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1"/>
  </p:notesMasterIdLst>
  <p:handoutMasterIdLst>
    <p:handoutMasterId r:id="rId22"/>
  </p:handoutMasterIdLst>
  <p:sldIdLst>
    <p:sldId id="257" r:id="rId6"/>
    <p:sldId id="502" r:id="rId7"/>
    <p:sldId id="403" r:id="rId8"/>
    <p:sldId id="503" r:id="rId9"/>
    <p:sldId id="329" r:id="rId10"/>
    <p:sldId id="504" r:id="rId11"/>
    <p:sldId id="316" r:id="rId12"/>
    <p:sldId id="507" r:id="rId13"/>
    <p:sldId id="505" r:id="rId14"/>
    <p:sldId id="508" r:id="rId15"/>
    <p:sldId id="312" r:id="rId16"/>
    <p:sldId id="317" r:id="rId17"/>
    <p:sldId id="400" r:id="rId18"/>
    <p:sldId id="506" r:id="rId19"/>
    <p:sldId id="273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ron Ortisi" initials="SO" lastIdx="3" clrIdx="0">
    <p:extLst>
      <p:ext uri="{19B8F6BF-5375-455C-9EA6-DF929625EA0E}">
        <p15:presenceInfo xmlns:p15="http://schemas.microsoft.com/office/powerpoint/2012/main" userId="S-1-5-21-3884324355-3804134607-205461460-16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6F6F"/>
    <a:srgbClr val="EB8523"/>
    <a:srgbClr val="006E9E"/>
    <a:srgbClr val="E9F1F5"/>
    <a:srgbClr val="D0E3EA"/>
    <a:srgbClr val="FF0000"/>
    <a:srgbClr val="16B3CD"/>
    <a:srgbClr val="91BD52"/>
    <a:srgbClr val="0F798B"/>
    <a:srgbClr val="60D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89184" autoAdjust="0"/>
  </p:normalViewPr>
  <p:slideViewPr>
    <p:cSldViewPr>
      <p:cViewPr varScale="1">
        <p:scale>
          <a:sx n="72" d="100"/>
          <a:sy n="72" d="100"/>
        </p:scale>
        <p:origin x="162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FDFCA8-4E4A-4FB0-B6FB-48234DBCE300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8F8CED-9DBE-476E-8EAC-A04345AC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23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AF6A4A-006F-4368-B3FB-D92F83245F12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0F65D0B-DB72-4961-980D-9CD66AC76C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4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Click the image to launch </a:t>
            </a:r>
            <a:r>
              <a:rPr lang="en-US" b="1"/>
              <a:t>a YouTube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734" y="8830660"/>
            <a:ext cx="3038145" cy="464205"/>
          </a:xfrm>
          <a:prstGeom prst="rect">
            <a:avLst/>
          </a:prstGeom>
        </p:spPr>
        <p:txBody>
          <a:bodyPr lIns="88134" tIns="44068" rIns="88134" bIns="44068"/>
          <a:lstStyle/>
          <a:p>
            <a:fld id="{D77A5FB2-64DA-48EB-86D0-C60E2CED9CC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1" y="8830660"/>
            <a:ext cx="3038145" cy="464205"/>
          </a:xfrm>
          <a:prstGeom prst="rect">
            <a:avLst/>
          </a:prstGeom>
        </p:spPr>
        <p:txBody>
          <a:bodyPr lIns="88134" tIns="44068" rIns="88134" bIns="44068"/>
          <a:lstStyle/>
          <a:p>
            <a:r>
              <a:rPr lang="en-US" dirty="0">
                <a:solidFill>
                  <a:prstClr val="black"/>
                </a:solidFill>
              </a:rPr>
              <a:t>LifeSecure Ancillary Products: Personal Accident &amp; Hospital Recovery</a:t>
            </a:r>
          </a:p>
        </p:txBody>
      </p:sp>
      <p:sp>
        <p:nvSpPr>
          <p:cNvPr id="11" name="Slide Image Placeholder 10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528448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Image links to flyer</a:t>
            </a:r>
          </a:p>
        </p:txBody>
      </p:sp>
    </p:spTree>
    <p:extLst>
      <p:ext uri="{BB962C8B-B14F-4D97-AF65-F5344CB8AC3E}">
        <p14:creationId xmlns:p14="http://schemas.microsoft.com/office/powerpoint/2010/main" val="2073830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07009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07009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734" y="8830660"/>
            <a:ext cx="3038145" cy="464205"/>
          </a:xfrm>
          <a:prstGeom prst="rect">
            <a:avLst/>
          </a:prstGeom>
        </p:spPr>
        <p:txBody>
          <a:bodyPr lIns="88134" tIns="44068" rIns="88134" bIns="44068"/>
          <a:lstStyle/>
          <a:p>
            <a:fld id="{DC74D8A0-3022-49F6-84FE-0F555125825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" y="8830660"/>
            <a:ext cx="3038145" cy="464205"/>
          </a:xfrm>
          <a:prstGeom prst="rect">
            <a:avLst/>
          </a:prstGeom>
        </p:spPr>
        <p:txBody>
          <a:bodyPr lIns="88134" tIns="44068" rIns="88134" bIns="44068"/>
          <a:lstStyle/>
          <a:p>
            <a:r>
              <a:rPr lang="en-US" dirty="0">
                <a:solidFill>
                  <a:prstClr val="black"/>
                </a:solidFill>
              </a:rPr>
              <a:t>LifeSecure Ancillary Products: Personal Accident &amp; Hospital Recovery</a:t>
            </a:r>
          </a:p>
        </p:txBody>
      </p:sp>
      <p:sp>
        <p:nvSpPr>
          <p:cNvPr id="10" name="Slide Image Placeholder 9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853207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Call back to the 3 questions at the beginning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75866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49A0-A1E7-4826-983F-51CB2850A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49A0-A1E7-4826-983F-51CB2850A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49A0-A1E7-4826-983F-51CB2850A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28600" y="233013"/>
            <a:ext cx="8686800" cy="3200400"/>
          </a:xfrm>
          <a:prstGeom prst="rect">
            <a:avLst/>
          </a:prstGeom>
          <a:solidFill>
            <a:srgbClr val="EB852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4125" y="1767487"/>
            <a:ext cx="8171542" cy="1669142"/>
          </a:xfrm>
          <a:prstGeom prst="rect">
            <a:avLst/>
          </a:prstGeom>
        </p:spPr>
        <p:txBody>
          <a:bodyPr lIns="182880" tIns="0" rIns="0" bIns="0">
            <a:normAutofit/>
          </a:bodyPr>
          <a:lstStyle>
            <a:lvl1pPr algn="l">
              <a:defRPr sz="4400" b="1" i="0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Breaking Industry Trends Through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9054" y="3518525"/>
            <a:ext cx="8339071" cy="429229"/>
          </a:xfrm>
          <a:prstGeom prst="rect">
            <a:avLst/>
          </a:prstGeom>
        </p:spPr>
        <p:txBody>
          <a:bodyPr lIns="182880" tIns="0" rIns="0" bIns="0">
            <a:normAutofit/>
          </a:bodyPr>
          <a:lstStyle>
            <a:lvl1pPr marL="0" indent="0" algn="l">
              <a:buNone/>
              <a:defRPr sz="2000" baseline="0">
                <a:solidFill>
                  <a:srgbClr val="0B5A8C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Addressing Affordability and Subtitle Goes Here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49054" y="266890"/>
            <a:ext cx="3483428" cy="261610"/>
          </a:xfrm>
          <a:prstGeom prst="rect">
            <a:avLst/>
          </a:prstGeom>
          <a:noFill/>
        </p:spPr>
        <p:txBody>
          <a:bodyPr wrap="square" lIns="182880" tIns="91440" rIns="0" bIns="0" rtlCol="0">
            <a:spAutoFit/>
          </a:bodyPr>
          <a:lstStyle/>
          <a:p>
            <a:r>
              <a:rPr lang="en-US" sz="11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LifeSecure</a:t>
            </a:r>
            <a:r>
              <a:rPr lang="en-US" sz="1100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Insurance Company</a:t>
            </a:r>
            <a:endParaRPr lang="en-US" sz="11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49238" y="4244975"/>
            <a:ext cx="3832225" cy="627063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z="1600" dirty="0"/>
              <a:t>Presented by:</a:t>
            </a:r>
            <a:endParaRPr lang="en-US" dirty="0"/>
          </a:p>
        </p:txBody>
      </p:sp>
      <p:pic>
        <p:nvPicPr>
          <p:cNvPr id="11" name="Picture 10" descr="LifeSecureLogo(F)-RGB.ai">
            <a:extLst>
              <a:ext uri="{FF2B5EF4-FFF2-40B4-BE49-F238E27FC236}">
                <a16:creationId xmlns:a16="http://schemas.microsoft.com/office/drawing/2014/main" id="{E48DD502-BBFA-4C11-9D34-A5FE2ABFA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019800"/>
            <a:ext cx="2500065" cy="51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31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28600" y="228600"/>
            <a:ext cx="8686800" cy="1050354"/>
          </a:xfrm>
          <a:prstGeom prst="rect">
            <a:avLst/>
          </a:prstGeom>
          <a:solidFill>
            <a:srgbClr val="EB852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ifeSecureLogo(F)-RGB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512" y="6421403"/>
            <a:ext cx="1258474" cy="26052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50771" y="842211"/>
            <a:ext cx="8300736" cy="529389"/>
          </a:xfrm>
          <a:prstGeom prst="rect">
            <a:avLst/>
          </a:prstGeom>
        </p:spPr>
        <p:txBody>
          <a:bodyPr lIns="182880" tIns="0" rIns="0" bIns="91440">
            <a:noAutofit/>
          </a:bodyPr>
          <a:lstStyle>
            <a:lvl1pPr algn="l">
              <a:defRPr sz="2800" b="1" i="0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Slide Title Can Go in This Space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250825" y="1395413"/>
            <a:ext cx="8664575" cy="486886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buSzPct val="100000"/>
              <a:defRPr sz="2000">
                <a:latin typeface="Arial" pitchFamily="34" charset="0"/>
                <a:cs typeface="Arial" pitchFamily="34" charset="0"/>
              </a:defRPr>
            </a:lvl2pPr>
            <a:lvl3pPr>
              <a:buFont typeface="Calibri" pitchFamily="34" charset="0"/>
              <a:buChar char="−"/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10335" y="6412497"/>
            <a:ext cx="360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ED98B-D76A-451A-9241-395F13F85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816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28600" y="189699"/>
            <a:ext cx="8686800" cy="1051560"/>
          </a:xfrm>
          <a:prstGeom prst="rect">
            <a:avLst/>
          </a:prstGeom>
          <a:solidFill>
            <a:srgbClr val="EB852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50771" y="810127"/>
            <a:ext cx="8300736" cy="442362"/>
          </a:xfrm>
          <a:prstGeom prst="rect">
            <a:avLst/>
          </a:prstGeom>
        </p:spPr>
        <p:txBody>
          <a:bodyPr lIns="182880" tIns="0" rIns="0" bIns="91440">
            <a:noAutofit/>
          </a:bodyPr>
          <a:lstStyle>
            <a:lvl1pPr algn="l">
              <a:defRPr sz="2800" b="1" i="0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Slide Title Can Go in This Space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250825" y="1427163"/>
            <a:ext cx="8664575" cy="48688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buFont typeface="Calibri" pitchFamily="34" charset="0"/>
              <a:buChar char="–"/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10335" y="6412497"/>
            <a:ext cx="360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ED98B-D76A-451A-9241-395F13F85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085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2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28921" y="233013"/>
            <a:ext cx="8686800" cy="1050354"/>
          </a:xfrm>
          <a:prstGeom prst="rect">
            <a:avLst/>
          </a:prstGeom>
          <a:solidFill>
            <a:srgbClr val="EB852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LifeSecureLogo(F)-RGB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512" y="6421403"/>
            <a:ext cx="1258474" cy="26052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50826" y="878307"/>
            <a:ext cx="8300736" cy="417093"/>
          </a:xfrm>
          <a:prstGeom prst="rect">
            <a:avLst/>
          </a:prstGeom>
        </p:spPr>
        <p:txBody>
          <a:bodyPr lIns="182880" tIns="0" rIns="0" bIns="91440">
            <a:noAutofit/>
          </a:bodyPr>
          <a:lstStyle>
            <a:lvl1pPr algn="l">
              <a:defRPr sz="2800" b="1" i="0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Slide Title Can Go in This Space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250826" y="1395413"/>
            <a:ext cx="4216900" cy="486886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buSzPct val="100000"/>
              <a:defRPr sz="2000">
                <a:latin typeface="Arial" pitchFamily="34" charset="0"/>
                <a:cs typeface="Arial" pitchFamily="34" charset="0"/>
              </a:defRPr>
            </a:lvl2pPr>
            <a:lvl3pPr>
              <a:buFont typeface="Calibri" pitchFamily="34" charset="0"/>
              <a:buChar char="−"/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10"/>
          <p:cNvSpPr>
            <a:spLocks noGrp="1"/>
          </p:cNvSpPr>
          <p:nvPr>
            <p:ph sz="quarter" idx="11"/>
          </p:nvPr>
        </p:nvSpPr>
        <p:spPr>
          <a:xfrm>
            <a:off x="4684295" y="1395413"/>
            <a:ext cx="4215384" cy="486886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buSzPct val="100000"/>
              <a:defRPr sz="2000">
                <a:latin typeface="Arial" pitchFamily="34" charset="0"/>
                <a:cs typeface="Arial" pitchFamily="34" charset="0"/>
              </a:defRPr>
            </a:lvl2pPr>
            <a:lvl3pPr>
              <a:buFont typeface="Calibri" pitchFamily="34" charset="0"/>
              <a:buChar char="−"/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10335" y="6412497"/>
            <a:ext cx="360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6ED98B-D76A-451A-9241-395F13F8577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29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49A0-A1E7-4826-983F-51CB2850A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49A0-A1E7-4826-983F-51CB2850A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49A0-A1E7-4826-983F-51CB2850A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49A0-A1E7-4826-983F-51CB2850A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49A0-A1E7-4826-983F-51CB2850A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49A0-A1E7-4826-983F-51CB2850A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49A0-A1E7-4826-983F-51CB2850A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49A0-A1E7-4826-983F-51CB2850A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349A0-A1E7-4826-983F-51CB2850A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5" r:id="rId14"/>
    <p:sldLayoutId id="2147483666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32297441/805a70c212?share=cop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rlifesecure.com/RCenter/Coverage_Comparison_LifeSecures_Accident_Insurance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150258"/>
            <a:ext cx="7621643" cy="1669142"/>
          </a:xfrm>
        </p:spPr>
        <p:txBody>
          <a:bodyPr>
            <a:normAutofit fontScale="90000"/>
          </a:bodyPr>
          <a:lstStyle/>
          <a:p>
            <a:r>
              <a:rPr lang="en-US" dirty="0"/>
              <a:t>Accident Insurance </a:t>
            </a:r>
            <a:br>
              <a:rPr lang="en-US" dirty="0"/>
            </a:br>
            <a:r>
              <a:rPr lang="en-US" i="1" dirty="0"/>
              <a:t>with Accidental Death Benefit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B9565F-2D16-6E4D-9ECA-3881F213C6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946436"/>
            <a:ext cx="2173816" cy="18632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1DE466-33F2-9771-ABD2-75821B576E12}"/>
              </a:ext>
            </a:extLst>
          </p:cNvPr>
          <p:cNvSpPr txBox="1"/>
          <p:nvPr/>
        </p:nvSpPr>
        <p:spPr>
          <a:xfrm>
            <a:off x="381000" y="4419600"/>
            <a:ext cx="6553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4D4D4C"/>
                </a:solidFill>
                <a:latin typeface="Arial" panose="020B0604020202020204" pitchFamily="34" charset="0"/>
                <a:ea typeface="ヒラギノ角ゴ Pro W3" pitchFamily="-110" charset="-128"/>
                <a:cs typeface="Arial" panose="020B0604020202020204" pitchFamily="34" charset="0"/>
              </a:rPr>
              <a:t>Presented by: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17CBF"/>
              </a:solidFill>
              <a:latin typeface="Arial" charset="0"/>
              <a:ea typeface="ヒラギノ角ゴ Pro W3" pitchFamily="-11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17CBF"/>
                </a:solidFill>
                <a:latin typeface="Arial" panose="020B0604020202020204" pitchFamily="34" charset="0"/>
                <a:ea typeface="ヒラギノ角ゴ Pro W3" pitchFamily="-110" charset="-128"/>
                <a:cs typeface="Arial" panose="020B0604020202020204" pitchFamily="34" charset="0"/>
              </a:rPr>
              <a:t>[Agent Name]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srgbClr val="4D4D4C"/>
                </a:solidFill>
                <a:latin typeface="Arial" panose="020B0604020202020204" pitchFamily="34" charset="0"/>
                <a:ea typeface="ヒラギノ角ゴ Pro W3" pitchFamily="-110" charset="-128"/>
                <a:cs typeface="Arial" panose="020B0604020202020204" pitchFamily="34" charset="0"/>
              </a:rPr>
              <a:t>[Agency/Company Name and or Logo]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407755-3F2A-C1A3-97A8-B6BBB04F7FA4}"/>
              </a:ext>
            </a:extLst>
          </p:cNvPr>
          <p:cNvSpPr txBox="1"/>
          <p:nvPr/>
        </p:nvSpPr>
        <p:spPr>
          <a:xfrm>
            <a:off x="381000" y="3692352"/>
            <a:ext cx="812030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ヒラギノ角ゴ Pro W3" pitchFamily="-110" charset="-128"/>
                <a:cs typeface="Arial" panose="020B0604020202020204" pitchFamily="34" charset="0"/>
              </a:rPr>
              <a:t>Not available in: </a:t>
            </a:r>
            <a:r>
              <a:rPr lang="en-US" sz="2400" b="1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ヒラギノ角ゴ Pro W3" pitchFamily="-110" charset="-128"/>
                <a:cs typeface="Arial" panose="020B0604020202020204" pitchFamily="34" charset="0"/>
              </a:rPr>
              <a:t>FL, NM and NY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i="1" dirty="0">
              <a:solidFill>
                <a:srgbClr val="017CBF"/>
              </a:solidFill>
              <a:latin typeface="Arial" panose="020B0604020202020204" pitchFamily="34" charset="0"/>
              <a:ea typeface="ヒラギノ角ゴ Pro W3" pitchFamily="-110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50772" y="1534470"/>
            <a:ext cx="8300736" cy="459201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Eligible issue ages: 18 through 74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(in most states)</a:t>
            </a:r>
            <a:endParaRPr lang="en-US" sz="2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Guaranteed issue </a:t>
            </a:r>
            <a:r>
              <a:rPr lang="en-US" sz="2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(no medical questions or build chart)</a:t>
            </a:r>
          </a:p>
          <a:p>
            <a:endParaRPr lang="en-US" sz="2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Guaranteed renewable to age 75 or 85, depending on state</a:t>
            </a:r>
          </a:p>
          <a:p>
            <a:pPr marL="0" indent="0">
              <a:buNone/>
            </a:pPr>
            <a:endParaRPr lang="en-US" sz="2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Coverage for spouse/partner and children through age 25</a:t>
            </a:r>
          </a:p>
          <a:p>
            <a:pPr marL="0" indent="0">
              <a:buNone/>
            </a:pPr>
            <a:endParaRPr lang="en-US" sz="2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82AA0BD-6707-4ED0-A16E-B0A88E5FA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771" y="731520"/>
            <a:ext cx="8300736" cy="918161"/>
          </a:xfrm>
        </p:spPr>
        <p:txBody>
          <a:bodyPr anchor="t"/>
          <a:lstStyle/>
          <a:p>
            <a:r>
              <a:rPr lang="en-US" dirty="0"/>
              <a:t>Why LifeSecure Accident Insurance?</a:t>
            </a:r>
          </a:p>
        </p:txBody>
      </p:sp>
    </p:spTree>
    <p:extLst>
      <p:ext uri="{BB962C8B-B14F-4D97-AF65-F5344CB8AC3E}">
        <p14:creationId xmlns:p14="http://schemas.microsoft.com/office/powerpoint/2010/main" val="1601128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6399B-2057-4AE1-A87F-DD076E189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489" y="842211"/>
            <a:ext cx="8620511" cy="529389"/>
          </a:xfrm>
        </p:spPr>
        <p:txBody>
          <a:bodyPr/>
          <a:lstStyle/>
          <a:p>
            <a:r>
              <a:rPr lang="en-US" dirty="0"/>
              <a:t>How Might You Use Accident Insurance Benefits?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90099A-E211-4D6D-84C3-D5F496080011}"/>
              </a:ext>
            </a:extLst>
          </p:cNvPr>
          <p:cNvSpPr txBox="1">
            <a:spLocks/>
          </p:cNvSpPr>
          <p:nvPr/>
        </p:nvSpPr>
        <p:spPr bwMode="auto">
          <a:xfrm>
            <a:off x="369416" y="2043112"/>
            <a:ext cx="4202584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4346E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4346E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4346E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4346E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4346E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4346E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4346E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4346E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4346E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Uncovered medical deductibles, co-pays &amp; co-insurance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Medications</a:t>
            </a:r>
            <a:endParaRPr kumimoji="0" lang="en-CA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Home care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Rehabilitative services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Housekeeping</a:t>
            </a:r>
            <a:r>
              <a:rPr kumimoji="0" lang="en-US" altLang="en-US" sz="20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help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120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Child care</a:t>
            </a:r>
            <a:endParaRPr kumimoji="0" lang="en-CA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16D04A-EBCA-4ADC-A53F-D4614C8871E1}"/>
              </a:ext>
            </a:extLst>
          </p:cNvPr>
          <p:cNvSpPr txBox="1">
            <a:spLocks/>
          </p:cNvSpPr>
          <p:nvPr/>
        </p:nvSpPr>
        <p:spPr bwMode="auto">
          <a:xfrm>
            <a:off x="4772025" y="2043112"/>
            <a:ext cx="4476750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4346E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4346E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4346E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4346E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4346E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4346E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4346E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4346E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4346E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Aft>
                <a:spcPts val="1200"/>
              </a:spcAft>
              <a:defRPr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Lost wages while away from work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ts val="1200"/>
              </a:spcAft>
              <a:defRPr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Mortgage payment/daily bills</a:t>
            </a:r>
            <a:endParaRPr lang="en-CA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  <a:r>
              <a:rPr kumimoji="0" lang="en-US" altLang="en-US" sz="20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to/from appointments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Stress reduction </a:t>
            </a:r>
            <a:endParaRPr kumimoji="0" lang="en-CA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120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Comfort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during treatment</a:t>
            </a:r>
            <a:endParaRPr lang="en-CA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120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Anything</a:t>
            </a:r>
            <a:r>
              <a:rPr kumimoji="0" lang="en-CA" altLang="en-US" sz="20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else</a:t>
            </a:r>
            <a:endParaRPr kumimoji="0" lang="en-CA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5D75D1-4D1D-BD47-A9E1-D7E6ED923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029" y="5426950"/>
            <a:ext cx="1380259" cy="9738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3D7349-970C-DD40-9306-2A96B5BC6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8857" y="5424120"/>
            <a:ext cx="1384271" cy="9766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E9348B-A1F0-C64A-9BDE-627CFFDA0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6486" y="5378269"/>
            <a:ext cx="973849" cy="9738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E5607A-F418-C94B-9016-C7CA07AD1A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1466" y="5429529"/>
            <a:ext cx="1329648" cy="9381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C8E556-A35A-4737-83E4-4EB12A0475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067" y="5482872"/>
            <a:ext cx="1430629" cy="8847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5B7BA82-631A-4CBE-BC68-88F31BA9340E}"/>
              </a:ext>
            </a:extLst>
          </p:cNvPr>
          <p:cNvSpPr txBox="1"/>
          <p:nvPr/>
        </p:nvSpPr>
        <p:spPr>
          <a:xfrm>
            <a:off x="185067" y="1491804"/>
            <a:ext cx="8686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B85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decide!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example, benefits can be used to help pay for: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51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60296" y="1432511"/>
            <a:ext cx="8664575" cy="497998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Helps pay for unexpected expenses that result from an accidental injury, such as slip and fall, sports injuries, car accidents and more.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3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Initial care must be received within one week of accident</a:t>
            </a:r>
            <a:r>
              <a:rPr lang="en-US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3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(timeframe varies in certain states)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Benefit payouts are 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based </a:t>
            </a:r>
            <a:r>
              <a:rPr lang="en-US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actual medical care and/or recovery costs, regardless of any </a:t>
            </a: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other insurance you have. Reimbursement for services related to covered accidents, including:</a:t>
            </a:r>
          </a:p>
          <a:p>
            <a:pPr lvl="1">
              <a:lnSpc>
                <a:spcPct val="170000"/>
              </a:lnSpc>
            </a:pP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Follow-up visits</a:t>
            </a:r>
          </a:p>
          <a:p>
            <a:pPr lvl="1">
              <a:lnSpc>
                <a:spcPct val="170000"/>
              </a:lnSpc>
            </a:pP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Ambulance service</a:t>
            </a:r>
          </a:p>
          <a:p>
            <a:pPr lvl="1">
              <a:lnSpc>
                <a:spcPct val="170000"/>
              </a:lnSpc>
            </a:pP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Diagnostic exams (CT, MRI, EEG), tests and X-rays</a:t>
            </a:r>
          </a:p>
          <a:p>
            <a:pPr lvl="1">
              <a:lnSpc>
                <a:spcPct val="170000"/>
              </a:lnSpc>
            </a:pP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Surgery</a:t>
            </a:r>
          </a:p>
          <a:p>
            <a:pPr lvl="1">
              <a:lnSpc>
                <a:spcPct val="170000"/>
              </a:lnSpc>
            </a:pP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Rehabilitative services, including chiropractic care </a:t>
            </a:r>
          </a:p>
          <a:p>
            <a:pPr marL="457200" lvl="1" indent="0">
              <a:lnSpc>
                <a:spcPct val="170000"/>
              </a:lnSpc>
              <a:buNone/>
            </a:pP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70000"/>
              </a:lnSpc>
            </a:pPr>
            <a:r>
              <a:rPr lang="en-US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Accidental Death Benefit </a:t>
            </a:r>
            <a:r>
              <a:rPr lang="en-US" sz="23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(in most states)</a:t>
            </a:r>
          </a:p>
          <a:p>
            <a:pPr>
              <a:lnSpc>
                <a:spcPct val="170000"/>
              </a:lnSpc>
            </a:pPr>
            <a:r>
              <a:rPr lang="en-US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24/7 Coverage – on the job &amp; off the job</a:t>
            </a:r>
          </a:p>
          <a:p>
            <a:pPr>
              <a:lnSpc>
                <a:spcPct val="150000"/>
              </a:lnSpc>
            </a:pP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82AA0BD-6707-4ED0-A16E-B0A88E5FA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771" y="731520"/>
            <a:ext cx="8300736" cy="918161"/>
          </a:xfrm>
        </p:spPr>
        <p:txBody>
          <a:bodyPr anchor="t"/>
          <a:lstStyle/>
          <a:p>
            <a:r>
              <a:rPr lang="en-US" dirty="0"/>
              <a:t>Why LifeSecure Personal Accident Insurance?</a:t>
            </a:r>
          </a:p>
        </p:txBody>
      </p:sp>
    </p:spTree>
    <p:extLst>
      <p:ext uri="{BB962C8B-B14F-4D97-AF65-F5344CB8AC3E}">
        <p14:creationId xmlns:p14="http://schemas.microsoft.com/office/powerpoint/2010/main" val="1895038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42879C-2B04-B645-B2C6-1809C115D9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317" y="3617688"/>
            <a:ext cx="2327859" cy="2327859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LifeSecure Personal Accident Insurance?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250824" y="1395413"/>
            <a:ext cx="8512175" cy="5017084"/>
          </a:xfrm>
        </p:spPr>
        <p:txBody>
          <a:bodyPr>
            <a:normAutofit fontScale="92500" lnSpcReduction="10000"/>
          </a:bodyPr>
          <a:lstStyle/>
          <a:p>
            <a:pPr marL="0" indent="0" eaLnBrk="0" hangingPunct="0">
              <a:buSzPct val="100000"/>
              <a:buNone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confusing options – just one straightforward plan</a:t>
            </a:r>
          </a:p>
          <a:p>
            <a:pPr marL="0" indent="0" eaLnBrk="0" hangingPunct="0">
              <a:buSzPct val="100000"/>
              <a:buNone/>
              <a:defRPr/>
            </a:pP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 eaLnBrk="0" hangingPunct="0">
              <a:buSzPct val="100000"/>
              <a:buFont typeface="+mj-lt"/>
              <a:buAutoNum type="arabicPeriod"/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Choose Your Annual Benefit Bank 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Any amount within range, in $100 increments</a:t>
            </a:r>
          </a:p>
          <a:p>
            <a:pPr marL="457200" indent="-457200" eaLnBrk="0" hangingPunct="0">
              <a:buSzPct val="100000"/>
              <a:buFont typeface="+mj-lt"/>
              <a:buAutoNum type="arabicPeriod"/>
              <a:defRPr/>
            </a:pPr>
            <a:endParaRPr lang="en-US" sz="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31520" lvl="1" indent="-457200" eaLnBrk="0" hangingPunct="0"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Minimum: $2,500</a:t>
            </a:r>
          </a:p>
          <a:p>
            <a:pPr marL="731520" lvl="1" indent="-457200" eaLnBrk="0" hangingPunct="0"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Maximum: </a:t>
            </a:r>
          </a:p>
          <a:p>
            <a:pPr marL="1588770" lvl="3" indent="-457200" eaLnBrk="0" hangingPunct="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$15,000 for individuals 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(In MI: $25,000)</a:t>
            </a:r>
          </a:p>
          <a:p>
            <a:pPr marL="1588770" lvl="3" indent="-457200" eaLnBrk="0" hangingPunct="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$25,000 for couples/families 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(In MI: $50,000)</a:t>
            </a:r>
          </a:p>
          <a:p>
            <a:pPr marL="674370" lvl="2" indent="0" eaLnBrk="0" hangingPunct="0">
              <a:buNone/>
              <a:defRPr/>
            </a:pP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31520" lvl="1" indent="-457200" eaLnBrk="0" hangingPunct="0"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Benefit c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 be used by one or all family members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74320" lvl="1" indent="0" eaLnBrk="0" hangingPunct="0">
              <a:buSzPct val="100000"/>
              <a:buNone/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 eaLnBrk="0" hangingPunct="0">
              <a:buSzPct val="100000"/>
              <a:buFont typeface="+mj-lt"/>
              <a:buAutoNum type="arabicPeriod"/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Choose Your Annual Deductible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88670" lvl="1" indent="-514350" eaLnBrk="0" hangingPunct="0">
              <a:buSzPct val="100000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$0 or $500 (individual) </a:t>
            </a:r>
          </a:p>
          <a:p>
            <a:pPr marL="788670" lvl="1" indent="-514350" eaLnBrk="0" hangingPunct="0">
              <a:buSzPct val="100000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$0 or $1,000 (family)</a:t>
            </a:r>
          </a:p>
          <a:p>
            <a:pPr marL="0" indent="-125730" eaLnBrk="0" hangingPunct="0">
              <a:buSzPct val="100000"/>
              <a:buNone/>
              <a:defRPr/>
            </a:pP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</a:t>
            </a:r>
          </a:p>
          <a:p>
            <a:pPr marL="0" indent="-125730" eaLnBrk="0" hangingPunct="0">
              <a:buSzPct val="100000"/>
              <a:buNone/>
              <a:tabLst>
                <a:tab pos="796925" algn="l"/>
              </a:tabLst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In VA: $100 (individual) / $200 (family) deductibles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1E16D0BF-47F2-3C48-A639-BFE87BDDB5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967946"/>
            <a:ext cx="1676399" cy="118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7808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60296" y="1402080"/>
            <a:ext cx="8731303" cy="47244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many times have your family and friends experienced an accidental injury? </a:t>
            </a:r>
          </a:p>
          <a:p>
            <a:pPr marL="457200" indent="-4572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2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2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Did it create an unexpected emotional or financial strain on the household? </a:t>
            </a:r>
          </a:p>
          <a:p>
            <a:pPr marL="457200" indent="-4572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2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2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would you cover out-of-pocket medical expenses and other costs of $5,000 or more? 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82AA0BD-6707-4ED0-A16E-B0A88E5FA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771" y="731520"/>
            <a:ext cx="8300736" cy="918161"/>
          </a:xfrm>
        </p:spPr>
        <p:txBody>
          <a:bodyPr anchor="t"/>
          <a:lstStyle/>
          <a:p>
            <a:r>
              <a:rPr lang="en-US" dirty="0"/>
              <a:t>Why You Should Consider Accident Coverage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45793F-AEED-45D7-9288-6759A7D5D71C}"/>
              </a:ext>
            </a:extLst>
          </p:cNvPr>
          <p:cNvGrpSpPr/>
          <p:nvPr/>
        </p:nvGrpSpPr>
        <p:grpSpPr>
          <a:xfrm>
            <a:off x="1219200" y="2379077"/>
            <a:ext cx="5038725" cy="369332"/>
            <a:chOff x="1219200" y="2543145"/>
            <a:chExt cx="5038725" cy="369332"/>
          </a:xfrm>
        </p:grpSpPr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65AB0C3B-F1C0-4950-A308-1975AEF5BEF1}"/>
                </a:ext>
              </a:extLst>
            </p:cNvPr>
            <p:cNvSpPr/>
            <p:nvPr/>
          </p:nvSpPr>
          <p:spPr>
            <a:xfrm>
              <a:off x="1219200" y="2590800"/>
              <a:ext cx="533400" cy="304800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7194163-08FD-4801-8DDA-0A8995D5AF0B}"/>
                </a:ext>
              </a:extLst>
            </p:cNvPr>
            <p:cNvSpPr txBox="1"/>
            <p:nvPr/>
          </p:nvSpPr>
          <p:spPr>
            <a:xfrm>
              <a:off x="1990725" y="2543145"/>
              <a:ext cx="426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Have a plan for the unexpected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F6610E-86EF-4C50-B30F-622E1700D222}"/>
              </a:ext>
            </a:extLst>
          </p:cNvPr>
          <p:cNvGrpSpPr/>
          <p:nvPr/>
        </p:nvGrpSpPr>
        <p:grpSpPr>
          <a:xfrm>
            <a:off x="1228725" y="3895228"/>
            <a:ext cx="7143750" cy="646331"/>
            <a:chOff x="1228725" y="3895228"/>
            <a:chExt cx="7143750" cy="646331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9FB5F747-17DF-4F30-B00B-787E59E034A7}"/>
                </a:ext>
              </a:extLst>
            </p:cNvPr>
            <p:cNvSpPr/>
            <p:nvPr/>
          </p:nvSpPr>
          <p:spPr>
            <a:xfrm>
              <a:off x="1228725" y="4051012"/>
              <a:ext cx="533400" cy="304800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01F8EC3-3327-45EC-A7B7-DCFB01CDD2A1}"/>
                </a:ext>
              </a:extLst>
            </p:cNvPr>
            <p:cNvSpPr txBox="1"/>
            <p:nvPr/>
          </p:nvSpPr>
          <p:spPr>
            <a:xfrm>
              <a:off x="1990725" y="3895228"/>
              <a:ext cx="63817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Protect your hard-earned income and peace of mind during stressful times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E60940E-EDE2-48A6-B2B7-620218EED65F}"/>
              </a:ext>
            </a:extLst>
          </p:cNvPr>
          <p:cNvGrpSpPr/>
          <p:nvPr/>
        </p:nvGrpSpPr>
        <p:grpSpPr>
          <a:xfrm>
            <a:off x="1219200" y="5480149"/>
            <a:ext cx="7772399" cy="646331"/>
            <a:chOff x="1219200" y="5480149"/>
            <a:chExt cx="7772399" cy="64633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2B363962-51C4-494F-B3D2-E66AC8DB3AAF}"/>
                </a:ext>
              </a:extLst>
            </p:cNvPr>
            <p:cNvSpPr/>
            <p:nvPr/>
          </p:nvSpPr>
          <p:spPr>
            <a:xfrm>
              <a:off x="1219200" y="5657165"/>
              <a:ext cx="533400" cy="304800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8AF5F6C-9A15-4016-B3ED-F3F672CBB2E1}"/>
                </a:ext>
              </a:extLst>
            </p:cNvPr>
            <p:cNvSpPr txBox="1"/>
            <p:nvPr/>
          </p:nvSpPr>
          <p:spPr>
            <a:xfrm>
              <a:off x="1990724" y="5480149"/>
              <a:ext cx="70008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Receive cash benefits to help you pay for care and recover with less worry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612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91195" y="1694113"/>
            <a:ext cx="4216900" cy="48688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3200" dirty="0"/>
              <a:t>	</a:t>
            </a:r>
          </a:p>
          <a:p>
            <a:pPr>
              <a:lnSpc>
                <a:spcPct val="150000"/>
              </a:lnSpc>
              <a:buNone/>
            </a:pPr>
            <a:r>
              <a:rPr lang="en-US" dirty="0">
                <a:solidFill>
                  <a:srgbClr val="006E9E"/>
                </a:solidFill>
              </a:rPr>
              <a:t>[Agent Name]</a:t>
            </a:r>
          </a:p>
          <a:p>
            <a:pPr>
              <a:lnSpc>
                <a:spcPct val="150000"/>
              </a:lnSpc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[Agency/Company Name]</a:t>
            </a:r>
          </a:p>
          <a:p>
            <a:pPr>
              <a:lnSpc>
                <a:spcPct val="150000"/>
              </a:lnSpc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[Phone]</a:t>
            </a:r>
          </a:p>
          <a:p>
            <a:pPr>
              <a:lnSpc>
                <a:spcPct val="150000"/>
              </a:lnSpc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[Website]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  <a:buNone/>
            </a:pPr>
            <a:br>
              <a:rPr lang="en-US" sz="1800" dirty="0"/>
            </a:b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F88F3B-FE97-46D3-BAB8-EE012C6432CA}"/>
              </a:ext>
            </a:extLst>
          </p:cNvPr>
          <p:cNvSpPr txBox="1">
            <a:spLocks/>
          </p:cNvSpPr>
          <p:nvPr/>
        </p:nvSpPr>
        <p:spPr bwMode="gray">
          <a:xfrm>
            <a:off x="3962400" y="2362200"/>
            <a:ext cx="5895417" cy="63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ctr" defTabSz="914400" rtl="0" eaLnBrk="1" fontAlgn="base" latinLnBrk="0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EB8523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Arial" pitchFamily="34" charset="0"/>
                <a:sym typeface="Arial"/>
              </a:rPr>
              <a:t>Questions?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17DE67-0C8A-4581-90B6-F570B5B178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826" y="3200400"/>
            <a:ext cx="2638374" cy="18615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EC92FF3-9F1E-4F11-A315-DF82A130F9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24000" y="2057400"/>
            <a:ext cx="5867400" cy="4130675"/>
          </a:xfrm>
        </p:spPr>
        <p:txBody>
          <a:bodyPr>
            <a:norm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4500" dirty="0">
                <a:solidFill>
                  <a:srgbClr val="16B3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times have your family and </a:t>
            </a:r>
            <a:r>
              <a:rPr lang="en-US" altLang="en-US" sz="4500" dirty="0">
                <a:solidFill>
                  <a:srgbClr val="16B3CD"/>
                </a:solidFill>
              </a:rPr>
              <a:t>friends experienced an </a:t>
            </a:r>
            <a:r>
              <a:rPr lang="en-US" altLang="en-US" sz="4500" b="1" dirty="0">
                <a:solidFill>
                  <a:srgbClr val="EB8523"/>
                </a:solidFill>
              </a:rPr>
              <a:t>a</a:t>
            </a:r>
            <a:r>
              <a:rPr lang="en-US" altLang="en-US" sz="4500" b="1" dirty="0">
                <a:solidFill>
                  <a:srgbClr val="EB85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ccidental injury</a:t>
            </a:r>
            <a:r>
              <a:rPr lang="en-US" altLang="en-US" sz="4500" b="1" dirty="0">
                <a:solidFill>
                  <a:srgbClr val="16B3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altLang="en-US" sz="4500" b="1" i="1" dirty="0">
                <a:solidFill>
                  <a:srgbClr val="16B3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3685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1B597E-A2AB-409E-86CD-528EC53F1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539" y="717872"/>
            <a:ext cx="8300736" cy="529389"/>
          </a:xfrm>
        </p:spPr>
        <p:txBody>
          <a:bodyPr/>
          <a:lstStyle/>
          <a:p>
            <a:r>
              <a:rPr lang="en-US" dirty="0"/>
              <a:t>Accidents Happen…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B2DFBC-BB71-4E14-A906-6F20C3FFDB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76600" y="1838604"/>
            <a:ext cx="5618747" cy="3882797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out of 7 Americans each year seeks medical care due to injuries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More than 90% of accidents are non-traffic related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Falls are the leading cause of accidental injuries among Americans in almost every age group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More than 2.6 million children under the age of 19 are treated in emergency departments each year for sports and recreation-related injuries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32667F-8FCE-41E0-A443-050064C51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3D379C-0E03-499B-AB37-8CC23AE4DC8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Heavy" pitchFamily="34" charset="0"/>
                <a:ea typeface="ヒラギノ角ゴ Pro W3" pitchFamily="-110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Heavy" pitchFamily="34" charset="0"/>
              <a:ea typeface="ヒラギノ角ゴ Pro W3" pitchFamily="-110" charset="-128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AC4AB7-9F0E-4D7D-BD66-9A56744A4C0A}"/>
              </a:ext>
            </a:extLst>
          </p:cNvPr>
          <p:cNvSpPr txBox="1"/>
          <p:nvPr/>
        </p:nvSpPr>
        <p:spPr>
          <a:xfrm>
            <a:off x="5116366" y="5988350"/>
            <a:ext cx="3598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ヒラギノ角ゴ Pro W3" pitchFamily="-110" charset="-128"/>
                <a:cs typeface="+mn-cs"/>
              </a:rPr>
              <a:t>Sources: </a:t>
            </a:r>
            <a:r>
              <a:rPr lang="en-US" sz="1000" i="1" dirty="0">
                <a:solidFill>
                  <a:prstClr val="white">
                    <a:lumMod val="50000"/>
                  </a:prstClr>
                </a:solidFill>
                <a:latin typeface="Arial" charset="0"/>
                <a:ea typeface="ヒラギノ角ゴ Pro W3" pitchFamily="-110" charset="-128"/>
              </a:rPr>
              <a:t>National Safety Council, Injury Facts, 2019 Edition.; Centers for Disease Control and Prevention, Feb. 2019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charset="0"/>
              <a:ea typeface="ヒラギノ角ゴ Pro W3" pitchFamily="-110" charset="-128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8FA1C2-3A77-4072-B388-E8B6F1C31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514600"/>
            <a:ext cx="2743200" cy="283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84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EC92FF3-9F1E-4F11-A315-DF82A130F9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0150" y="2281822"/>
            <a:ext cx="6743700" cy="41306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4500" dirty="0">
                <a:solidFill>
                  <a:srgbClr val="16B3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the accidental injury create an unexpected </a:t>
            </a:r>
            <a:r>
              <a:rPr lang="en-US" altLang="en-US" sz="4500" b="1" dirty="0">
                <a:solidFill>
                  <a:srgbClr val="EB8523"/>
                </a:solidFill>
              </a:rPr>
              <a:t>emotional or financial strain </a:t>
            </a:r>
            <a:r>
              <a:rPr lang="en-US" altLang="en-US" sz="4500" dirty="0">
                <a:solidFill>
                  <a:srgbClr val="16B3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household?</a:t>
            </a:r>
            <a:r>
              <a:rPr lang="en-US" altLang="en-US" sz="4500" b="1" i="1" dirty="0">
                <a:solidFill>
                  <a:srgbClr val="16B3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8016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1B597E-A2AB-409E-86CD-528EC53F1C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Did you know?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B2DFBC-BB71-4E14-A906-6F20C3FFDB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6438" y="1381570"/>
            <a:ext cx="8628909" cy="3723830"/>
          </a:xfrm>
        </p:spPr>
        <p:txBody>
          <a:bodyPr>
            <a:normAutofit fontScale="85000" lnSpcReduction="20000"/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Families are more worried about being able to afford an unexpected medical bill than any other household expense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About one-third of Americans struggle to pay their medical bills, including those with health insurance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Families are facing unprecedented levels of financial stress at home and in the workplace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Just one accidental injury could result in reaching your health insurance deductible or out-of-pocket maximum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32667F-8FCE-41E0-A443-050064C51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3D379C-0E03-499B-AB37-8CC23AE4DC8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Heavy" pitchFamily="34" charset="0"/>
                <a:ea typeface="ヒラギノ角ゴ Pro W3" pitchFamily="-110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Heavy" pitchFamily="34" charset="0"/>
              <a:ea typeface="ヒラギノ角ゴ Pro W3" pitchFamily="-110" charset="-128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AC4AB7-9F0E-4D7D-BD66-9A56744A4C0A}"/>
              </a:ext>
            </a:extLst>
          </p:cNvPr>
          <p:cNvSpPr txBox="1"/>
          <p:nvPr/>
        </p:nvSpPr>
        <p:spPr>
          <a:xfrm>
            <a:off x="2971800" y="6102649"/>
            <a:ext cx="58994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ヒラギノ角ゴ Pro W3" pitchFamily="-110" charset="-128"/>
                <a:cs typeface="+mn-cs"/>
              </a:rPr>
              <a:t>Sources: Kaiser Family Foundation, Kaiser Health Tracking Poll, Sept. 2018; PwC Employee Financial Wellness Survey, 2019</a:t>
            </a:r>
            <a:r>
              <a:rPr lang="en-US" sz="1000" i="1" dirty="0">
                <a:solidFill>
                  <a:prstClr val="white">
                    <a:lumMod val="50000"/>
                  </a:prstClr>
                </a:solidFill>
                <a:latin typeface="Arial" charset="0"/>
                <a:ea typeface="ヒラギノ角ゴ Pro W3" pitchFamily="-110" charset="-128"/>
              </a:rPr>
              <a:t>; Kaiser Family Foundation, Americans’ Challenges with Health Care Costs, March 2017.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F17C72-B2C1-4B95-9B17-838E9B68C897}"/>
              </a:ext>
            </a:extLst>
          </p:cNvPr>
          <p:cNvSpPr/>
          <p:nvPr/>
        </p:nvSpPr>
        <p:spPr>
          <a:xfrm>
            <a:off x="766008" y="5231462"/>
            <a:ext cx="7924800" cy="584775"/>
          </a:xfrm>
          <a:prstGeom prst="rect">
            <a:avLst/>
          </a:prstGeom>
          <a:solidFill>
            <a:srgbClr val="006E9E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Pairing Personal Accident Insurance with your medical plan can extend your protection to help with those unexpected costs – and help you focus on healing</a:t>
            </a:r>
          </a:p>
        </p:txBody>
      </p:sp>
    </p:spTree>
    <p:extLst>
      <p:ext uri="{BB962C8B-B14F-4D97-AF65-F5344CB8AC3E}">
        <p14:creationId xmlns:p14="http://schemas.microsoft.com/office/powerpoint/2010/main" val="1024052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EC92FF3-9F1E-4F11-A315-DF82A130F9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81100" y="2346325"/>
            <a:ext cx="6781800" cy="413067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4500" dirty="0">
                <a:solidFill>
                  <a:srgbClr val="16B3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would </a:t>
            </a:r>
            <a:r>
              <a:rPr lang="en-US" altLang="en-US" sz="4500" dirty="0">
                <a:solidFill>
                  <a:srgbClr val="16B3CD"/>
                </a:solidFill>
              </a:rPr>
              <a:t>you cover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500" dirty="0">
                <a:solidFill>
                  <a:srgbClr val="16B3CD"/>
                </a:solidFill>
              </a:rPr>
              <a:t>out-of-pocket medical expenses and other costs of </a:t>
            </a:r>
            <a:r>
              <a:rPr lang="en-US" altLang="en-US" sz="4500" b="1" dirty="0">
                <a:solidFill>
                  <a:srgbClr val="EB8523"/>
                </a:solidFill>
              </a:rPr>
              <a:t>$5,000 or more</a:t>
            </a:r>
            <a:r>
              <a:rPr lang="en-US" altLang="en-US" sz="4500" b="1" dirty="0">
                <a:solidFill>
                  <a:srgbClr val="16B3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altLang="en-US" sz="4500" b="1" i="1" dirty="0">
                <a:solidFill>
                  <a:srgbClr val="16B3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0605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Personal Accident Insurance Can Help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94DD0E1F-4C28-AF50-2C03-F32E8406A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245" y="1371600"/>
            <a:ext cx="8941755" cy="498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703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Personal Accident Insurance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0"/>
          </p:nvPr>
        </p:nvSpPr>
        <p:spPr>
          <a:xfrm>
            <a:off x="2604172" y="2133601"/>
            <a:ext cx="6267109" cy="3962399"/>
          </a:xfrm>
        </p:spPr>
        <p:txBody>
          <a:bodyPr>
            <a:normAutofit/>
          </a:bodyPr>
          <a:lstStyle/>
          <a:p>
            <a:pPr marL="0" lvl="1" indent="0">
              <a:lnSpc>
                <a:spcPct val="80000"/>
              </a:lnSpc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Complements health insurance protection</a:t>
            </a:r>
          </a:p>
          <a:p>
            <a:pPr marL="0" lvl="1" indent="0">
              <a:lnSpc>
                <a:spcPct val="80000"/>
              </a:lnSpc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>
              <a:lnSpc>
                <a:spcPct val="80000"/>
              </a:lnSpc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>
              <a:lnSpc>
                <a:spcPct val="80000"/>
              </a:lnSpc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>
              <a:lnSpc>
                <a:spcPct val="80000"/>
              </a:lnSpc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Quickly pays cash benefits following an accidental injury regardless of any other insurance you </a:t>
            </a:r>
          </a:p>
          <a:p>
            <a:pPr marL="0" lvl="1" indent="0">
              <a:lnSpc>
                <a:spcPct val="80000"/>
              </a:lnSpc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may have</a:t>
            </a:r>
          </a:p>
          <a:p>
            <a:pPr marL="0" lvl="1" indent="0">
              <a:lnSpc>
                <a:spcPct val="80000"/>
              </a:lnSpc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>
              <a:lnSpc>
                <a:spcPct val="80000"/>
              </a:lnSpc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>
              <a:lnSpc>
                <a:spcPct val="80000"/>
              </a:lnSpc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>
              <a:lnSpc>
                <a:spcPct val="80000"/>
              </a:lnSpc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Assists in the recovery phase with financial support to offset unexpected costs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07F2D30-6B86-2441-A392-EA209D7B1B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2590800"/>
            <a:ext cx="2011680" cy="201168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602EE6A0-A03E-AA46-A10A-F54D907899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94" y="4267200"/>
            <a:ext cx="2011680" cy="201168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96D15620-2AFC-A949-A2D5-D7BF979CAE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93" y="1676400"/>
            <a:ext cx="1676400" cy="118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7356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87E6-1DFD-4989-B4E6-E4923AAD2E76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9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32A66D3A-0630-43C8-87D3-A3CFB9D299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071"/>
            <a:ext cx="8557382" cy="682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71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4BD3474E9A1B488B85A3CF2D5DFDB0" ma:contentTypeVersion="1" ma:contentTypeDescription="Create a new document." ma:contentTypeScope="" ma:versionID="e3d10e587d56ced3d1a49d5ba0a0774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2D9EA4B-F278-4F66-8DD4-EC0456836D2B}">
  <ds:schemaRefs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2F92C33-EBE7-4D12-93B0-3295311CB9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52837F-9B50-439D-83E8-1824FD503C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06656769-03A1-4941-B65C-AD2C4E29035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12627</TotalTime>
  <Words>816</Words>
  <Application>Microsoft Office PowerPoint</Application>
  <PresentationFormat>On-screen Show (4:3)</PresentationFormat>
  <Paragraphs>124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Franklin Gothic Heavy</vt:lpstr>
      <vt:lpstr>Office Theme</vt:lpstr>
      <vt:lpstr>Accident Insurance  with Accidental Death Benefit</vt:lpstr>
      <vt:lpstr>PowerPoint Presentation</vt:lpstr>
      <vt:lpstr>Accidents Happen…</vt:lpstr>
      <vt:lpstr>PowerPoint Presentation</vt:lpstr>
      <vt:lpstr>Did you know?</vt:lpstr>
      <vt:lpstr>PowerPoint Presentation</vt:lpstr>
      <vt:lpstr>Personal Accident Insurance Can Help</vt:lpstr>
      <vt:lpstr>Personal Accident Insurance</vt:lpstr>
      <vt:lpstr>PowerPoint Presentation</vt:lpstr>
      <vt:lpstr>Why LifeSecure Accident Insurance?</vt:lpstr>
      <vt:lpstr>How Might You Use Accident Insurance Benefits?</vt:lpstr>
      <vt:lpstr>Why LifeSecure Personal Accident Insurance?</vt:lpstr>
      <vt:lpstr>Why LifeSecure Personal Accident Insurance?</vt:lpstr>
      <vt:lpstr>Why You Should Consider Accident Coverage</vt:lpstr>
      <vt:lpstr>Contact Information</vt:lpstr>
    </vt:vector>
  </TitlesOfParts>
  <Company>LifeSecure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Accident and Hospital Recovery</dc:title>
  <dc:creator>mdaubenmeyer</dc:creator>
  <cp:lastModifiedBy>Sharon Starkey</cp:lastModifiedBy>
  <cp:revision>274</cp:revision>
  <cp:lastPrinted>2018-08-02T18:43:16Z</cp:lastPrinted>
  <dcterms:created xsi:type="dcterms:W3CDTF">2016-09-15T19:31:56Z</dcterms:created>
  <dcterms:modified xsi:type="dcterms:W3CDTF">2024-01-03T18:05:15Z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0x0101008F4BD3474E9A1B488B85A3CF2D5DFDB0</vt:lpwstr>
  </property>
  <property fmtid="{D5CDD505-2E9C-101B-9397-08002B2CF9AE}" pid="3" name="_dlc_DocIdItemGuid">
    <vt:lpwstr>c5313827-cf05-4f5f-8c8f-9993083e70e3</vt:lpwstr>
  </property>
  <property fmtid="{D5CDD505-2E9C-101B-9397-08002B2CF9AE}" pid="4" name="_dlc_DocId">
    <vt:lpwstr>CS73TQCHTS6V-1090203195-471</vt:lpwstr>
  </property>
  <property fmtid="{D5CDD505-2E9C-101B-9397-08002B2CF9AE}" pid="5" name="_dlc_DocIdUrl">
    <vt:lpwstr>http://sharepoint/Marketing/_layouts/15/DocIdRedir.aspx?ID=CS73TQCHTS6V-1090203195-471, CS73TQCHTS6V-1090203195-471</vt:lpwstr>
  </property>
</Properties>
</file>